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DD4473-C358-481A-BA51-692988020711}">
  <a:tblStyle styleId="{66DD4473-C358-481A-BA51-6929880207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DC033C8-4D9D-42CE-B107-47BFFC301BA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3d5bec7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3d5bec7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e3d5bec737_1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e3d5bec737_1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 **Late 2020 Return Class Explaintion**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The industries bounced back the most at the 95% statisitcal signifiant level were:</a:t>
            </a:r>
            <a:endParaRPr/>
          </a:p>
          <a:p>
            <a:pPr indent="0" lvl="0" marL="0" rtl="0" algn="l">
              <a:spcBef>
                <a:spcPts val="0"/>
              </a:spcBef>
              <a:spcAft>
                <a:spcPts val="0"/>
              </a:spcAft>
              <a:buClr>
                <a:schemeClr val="dk1"/>
              </a:buClr>
              <a:buSzPts val="1100"/>
              <a:buFont typeface="Arial"/>
              <a:buNone/>
            </a:pPr>
            <a:r>
              <a:rPr lang="id"/>
              <a:t>- Housewares &amp; Specialties,</a:t>
            </a:r>
            <a:endParaRPr/>
          </a:p>
          <a:p>
            <a:pPr indent="0" lvl="0" marL="0" rtl="0" algn="l">
              <a:spcBef>
                <a:spcPts val="0"/>
              </a:spcBef>
              <a:spcAft>
                <a:spcPts val="0"/>
              </a:spcAft>
              <a:buClr>
                <a:schemeClr val="dk1"/>
              </a:buClr>
              <a:buSzPts val="1100"/>
              <a:buFont typeface="Arial"/>
              <a:buNone/>
            </a:pPr>
            <a:r>
              <a:rPr lang="id"/>
              <a:t>- Home Improvement Retail</a:t>
            </a:r>
            <a:endParaRPr/>
          </a:p>
          <a:p>
            <a:pPr indent="0" lvl="0" marL="0" rtl="0" algn="l">
              <a:spcBef>
                <a:spcPts val="0"/>
              </a:spcBef>
              <a:spcAft>
                <a:spcPts val="0"/>
              </a:spcAft>
              <a:buClr>
                <a:schemeClr val="dk1"/>
              </a:buClr>
              <a:buSzPts val="1100"/>
              <a:buFont typeface="Arial"/>
              <a:buNone/>
            </a:pPr>
            <a:r>
              <a:rPr lang="id"/>
              <a:t>- Automobile Manufacturers</a:t>
            </a:r>
            <a:endParaRPr/>
          </a:p>
          <a:p>
            <a:pPr indent="0" lvl="0" marL="0" rtl="0" algn="l">
              <a:spcBef>
                <a:spcPts val="0"/>
              </a:spcBef>
              <a:spcAft>
                <a:spcPts val="0"/>
              </a:spcAft>
              <a:buClr>
                <a:schemeClr val="dk1"/>
              </a:buClr>
              <a:buSzPts val="1100"/>
              <a:buFont typeface="Arial"/>
              <a:buNone/>
            </a:pPr>
            <a:r>
              <a:rPr lang="id"/>
              <a:t>- Homefurnishing Retail</a:t>
            </a:r>
            <a:endParaRPr/>
          </a:p>
          <a:p>
            <a:pPr indent="0" lvl="0" marL="0" rtl="0" algn="l">
              <a:spcBef>
                <a:spcPts val="0"/>
              </a:spcBef>
              <a:spcAft>
                <a:spcPts val="0"/>
              </a:spcAft>
              <a:buClr>
                <a:schemeClr val="dk1"/>
              </a:buClr>
              <a:buSzPts val="1100"/>
              <a:buFont typeface="Arial"/>
              <a:buNone/>
            </a:pPr>
            <a:r>
              <a:rPr lang="id"/>
              <a:t>- Heavy Electrical Equipment</a:t>
            </a:r>
            <a:endParaRPr/>
          </a:p>
          <a:p>
            <a:pPr indent="0" lvl="0" marL="0" rtl="0" algn="l">
              <a:spcBef>
                <a:spcPts val="0"/>
              </a:spcBef>
              <a:spcAft>
                <a:spcPts val="0"/>
              </a:spcAft>
              <a:buClr>
                <a:schemeClr val="dk1"/>
              </a:buClr>
              <a:buSzPts val="1100"/>
              <a:buFont typeface="Arial"/>
              <a:buNone/>
            </a:pPr>
            <a:r>
              <a:rPr lang="id"/>
              <a:t>- Silver</a:t>
            </a:r>
            <a:endParaRPr/>
          </a:p>
          <a:p>
            <a:pPr indent="0" lvl="0" marL="0" rtl="0" algn="l">
              <a:spcBef>
                <a:spcPts val="0"/>
              </a:spcBef>
              <a:spcAft>
                <a:spcPts val="0"/>
              </a:spcAft>
              <a:buClr>
                <a:schemeClr val="dk1"/>
              </a:buClr>
              <a:buSzPts val="1100"/>
              <a:buFont typeface="Arial"/>
              <a:buNone/>
            </a:pPr>
            <a:r>
              <a:rPr lang="id"/>
              <a:t>- Internet &amp; Direct Marketing Retail</a:t>
            </a:r>
            <a:endParaRPr/>
          </a:p>
          <a:p>
            <a:pPr indent="0" lvl="0" marL="0" rtl="0" algn="l">
              <a:spcBef>
                <a:spcPts val="0"/>
              </a:spcBef>
              <a:spcAft>
                <a:spcPts val="0"/>
              </a:spcAft>
              <a:buClr>
                <a:schemeClr val="dk1"/>
              </a:buClr>
              <a:buSzPts val="1100"/>
              <a:buFont typeface="Arial"/>
              <a:buNone/>
            </a:pPr>
            <a:r>
              <a:rPr lang="id"/>
              <a:t>- Computer &amp; Electronics Retail</a:t>
            </a:r>
            <a:endParaRPr/>
          </a:p>
          <a:p>
            <a:pPr indent="0" lvl="0" marL="0" rtl="0" algn="l">
              <a:spcBef>
                <a:spcPts val="0"/>
              </a:spcBef>
              <a:spcAft>
                <a:spcPts val="0"/>
              </a:spcAft>
              <a:buClr>
                <a:schemeClr val="dk1"/>
              </a:buClr>
              <a:buSzPts val="1100"/>
              <a:buFont typeface="Arial"/>
              <a:buNone/>
            </a:pPr>
            <a:r>
              <a:rPr lang="id"/>
              <a:t>- Home Furnishings</a:t>
            </a:r>
            <a:endParaRPr/>
          </a:p>
          <a:p>
            <a:pPr indent="0" lvl="0" marL="0" rtl="0" algn="l">
              <a:spcBef>
                <a:spcPts val="0"/>
              </a:spcBef>
              <a:spcAft>
                <a:spcPts val="0"/>
              </a:spcAft>
              <a:buClr>
                <a:schemeClr val="dk1"/>
              </a:buClr>
              <a:buSzPts val="1100"/>
              <a:buFont typeface="Arial"/>
              <a:buNone/>
            </a:pPr>
            <a:r>
              <a:rPr lang="id"/>
              <a:t>- Copper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Putting money from stimulus checks into home and auto makes sense espcially because of the low interest rates. Additonally focus on electrical, computer, and internet marketing makes sense with more people online. I can only attribute the rise in silver and copper becasue the are materials needed for tech and appliances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The industries bounced back the least at the 95% statisitcal signifiant level were:</a:t>
            </a:r>
            <a:endParaRPr/>
          </a:p>
          <a:p>
            <a:pPr indent="0" lvl="0" marL="0" rtl="0" algn="l">
              <a:spcBef>
                <a:spcPts val="0"/>
              </a:spcBef>
              <a:spcAft>
                <a:spcPts val="0"/>
              </a:spcAft>
              <a:buClr>
                <a:schemeClr val="dk1"/>
              </a:buClr>
              <a:buSzPts val="1100"/>
              <a:buFont typeface="Arial"/>
              <a:buNone/>
            </a:pPr>
            <a:r>
              <a:rPr lang="id"/>
              <a:t>- Asset Management &amp; Custody Banks</a:t>
            </a:r>
            <a:endParaRPr/>
          </a:p>
          <a:p>
            <a:pPr indent="0" lvl="0" marL="0" rtl="0" algn="l">
              <a:spcBef>
                <a:spcPts val="0"/>
              </a:spcBef>
              <a:spcAft>
                <a:spcPts val="0"/>
              </a:spcAft>
              <a:buClr>
                <a:schemeClr val="dk1"/>
              </a:buClr>
              <a:buSzPts val="1100"/>
              <a:buFont typeface="Arial"/>
              <a:buNone/>
            </a:pPr>
            <a:r>
              <a:rPr lang="id"/>
              <a:t>- Health Care Equipment</a:t>
            </a:r>
            <a:endParaRPr/>
          </a:p>
          <a:p>
            <a:pPr indent="0" lvl="0" marL="0" rtl="0" algn="l">
              <a:spcBef>
                <a:spcPts val="0"/>
              </a:spcBef>
              <a:spcAft>
                <a:spcPts val="0"/>
              </a:spcAft>
              <a:buClr>
                <a:schemeClr val="dk1"/>
              </a:buClr>
              <a:buSzPts val="1100"/>
              <a:buFont typeface="Arial"/>
              <a:buNone/>
            </a:pPr>
            <a:r>
              <a:rPr lang="id"/>
              <a:t>- Financial Exchanges &amp; Data</a:t>
            </a:r>
            <a:endParaRPr/>
          </a:p>
          <a:p>
            <a:pPr indent="0" lvl="0" marL="0" rtl="0" algn="l">
              <a:spcBef>
                <a:spcPts val="0"/>
              </a:spcBef>
              <a:spcAft>
                <a:spcPts val="0"/>
              </a:spcAft>
              <a:buClr>
                <a:schemeClr val="dk1"/>
              </a:buClr>
              <a:buSzPts val="1100"/>
              <a:buFont typeface="Arial"/>
              <a:buNone/>
            </a:pPr>
            <a:r>
              <a:rPr lang="id"/>
              <a:t>- Environmental &amp; Facilities Services</a:t>
            </a:r>
            <a:endParaRPr/>
          </a:p>
          <a:p>
            <a:pPr indent="0" lvl="0" marL="0" rtl="0" algn="l">
              <a:spcBef>
                <a:spcPts val="0"/>
              </a:spcBef>
              <a:spcAft>
                <a:spcPts val="0"/>
              </a:spcAft>
              <a:buClr>
                <a:schemeClr val="dk1"/>
              </a:buClr>
              <a:buSzPts val="1100"/>
              <a:buFont typeface="Arial"/>
              <a:buNone/>
            </a:pPr>
            <a:r>
              <a:rPr lang="id"/>
              <a:t>- Aerospace &amp; Defense</a:t>
            </a:r>
            <a:endParaRPr/>
          </a:p>
          <a:p>
            <a:pPr indent="0" lvl="0" marL="0" rtl="0" algn="l">
              <a:spcBef>
                <a:spcPts val="0"/>
              </a:spcBef>
              <a:spcAft>
                <a:spcPts val="0"/>
              </a:spcAft>
              <a:buClr>
                <a:schemeClr val="dk1"/>
              </a:buClr>
              <a:buSzPts val="1100"/>
              <a:buFont typeface="Arial"/>
              <a:buNone/>
            </a:pPr>
            <a:r>
              <a:rPr lang="id"/>
              <a:t>- Research &amp; Consulting Services</a:t>
            </a:r>
            <a:endParaRPr/>
          </a:p>
          <a:p>
            <a:pPr indent="0" lvl="0" marL="0" rtl="0" algn="l">
              <a:spcBef>
                <a:spcPts val="0"/>
              </a:spcBef>
              <a:spcAft>
                <a:spcPts val="0"/>
              </a:spcAft>
              <a:buClr>
                <a:schemeClr val="dk1"/>
              </a:buClr>
              <a:buSzPts val="1100"/>
              <a:buFont typeface="Arial"/>
              <a:buNone/>
            </a:pPr>
            <a:r>
              <a:rPr lang="id"/>
              <a:t>- Thrifts &amp; Mortgage Finance</a:t>
            </a:r>
            <a:endParaRPr/>
          </a:p>
          <a:p>
            <a:pPr indent="0" lvl="0" marL="0" rtl="0" algn="l">
              <a:spcBef>
                <a:spcPts val="0"/>
              </a:spcBef>
              <a:spcAft>
                <a:spcPts val="0"/>
              </a:spcAft>
              <a:buClr>
                <a:schemeClr val="dk1"/>
              </a:buClr>
              <a:buSzPts val="1100"/>
              <a:buFont typeface="Arial"/>
              <a:buNone/>
            </a:pPr>
            <a:r>
              <a:rPr lang="id"/>
              <a:t>- Retail REITs</a:t>
            </a:r>
            <a:endParaRPr/>
          </a:p>
          <a:p>
            <a:pPr indent="0" lvl="0" marL="0" rtl="0" algn="l">
              <a:spcBef>
                <a:spcPts val="0"/>
              </a:spcBef>
              <a:spcAft>
                <a:spcPts val="0"/>
              </a:spcAft>
              <a:buClr>
                <a:schemeClr val="dk1"/>
              </a:buClr>
              <a:buSzPts val="1100"/>
              <a:buFont typeface="Arial"/>
              <a:buNone/>
            </a:pPr>
            <a:r>
              <a:rPr lang="id"/>
              <a:t>- Regional Banks</a:t>
            </a:r>
            <a:endParaRPr/>
          </a:p>
          <a:p>
            <a:pPr indent="0" lvl="0" marL="0" rtl="0" algn="l">
              <a:spcBef>
                <a:spcPts val="0"/>
              </a:spcBef>
              <a:spcAft>
                <a:spcPts val="0"/>
              </a:spcAft>
              <a:buClr>
                <a:schemeClr val="dk1"/>
              </a:buClr>
              <a:buSzPts val="1100"/>
              <a:buFont typeface="Arial"/>
              <a:buNone/>
            </a:pPr>
            <a:r>
              <a:rPr lang="id"/>
              <a:t>- Pharmaceuticals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Some of these industries such as health care were already high and stayed high. With businesses suffering it was hard to justify paying for consultants, facility improvements, and other related business expenses. Some of the other categories I don't have great explaination for.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e3d5bec737_1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e3d5bec737_1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solidFill>
                  <a:schemeClr val="dk1"/>
                </a:solidFill>
              </a:rPr>
              <a:t>### **Early 2020 Return Class Explaintion**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The industries hit the hardest at the 95% statisitcal signifiant level were:</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Oil &amp; Gas Drilling</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Oil &amp; Gas Exploration &amp; Production</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Oil &amp; Gas Equipment &amp; Services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Department Stores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Hotel &amp; Resort REITs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Airlines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Mortgage REITs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Casinos &amp; Gaming</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Hotels, Resorts &amp; Cruise Lines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Homefurnishing Retail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This makes sense seeing as people stopped drive and demand for gas declined, people stopped going out to shop, travel and rereational activites were haulted, and many people were behind on their rent.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The industries least affected at the 95% statisitcal signifiant level were:</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Health Care Services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Life Sciences Tools &amp; Services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Electric Utilities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Multi-Utilities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Health Care Supplies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Specialized REITs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Application Software</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Packaged Foods &amp; Meats</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Biotechnology</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Health Care Equipment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This makes sense seeing as mask and other health care and related tools were high in demand, everyone was in their homes using alot of utlities, and people need software and packaged good to work from home.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d">
                <a:solidFill>
                  <a:schemeClr val="dk1"/>
                </a:solidFill>
              </a:rPr>
              <a:t>### **Late 2020 Return Class Explaintion**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d">
                <a:solidFill>
                  <a:schemeClr val="dk1"/>
                </a:solidFill>
              </a:rPr>
              <a:t>The industries bounced back the most at the 95% statisitcal signifiant level were:</a:t>
            </a:r>
            <a:endParaRPr>
              <a:solidFill>
                <a:schemeClr val="dk1"/>
              </a:solidFill>
            </a:endParaRPr>
          </a:p>
          <a:p>
            <a:pPr indent="0" lvl="0" marL="0" rtl="0" algn="l">
              <a:spcBef>
                <a:spcPts val="0"/>
              </a:spcBef>
              <a:spcAft>
                <a:spcPts val="0"/>
              </a:spcAft>
              <a:buNone/>
            </a:pPr>
            <a:r>
              <a:rPr lang="id">
                <a:solidFill>
                  <a:schemeClr val="dk1"/>
                </a:solidFill>
              </a:rPr>
              <a:t>- Housewares &amp; Specialties,</a:t>
            </a:r>
            <a:endParaRPr>
              <a:solidFill>
                <a:schemeClr val="dk1"/>
              </a:solidFill>
            </a:endParaRPr>
          </a:p>
          <a:p>
            <a:pPr indent="0" lvl="0" marL="0" rtl="0" algn="l">
              <a:spcBef>
                <a:spcPts val="0"/>
              </a:spcBef>
              <a:spcAft>
                <a:spcPts val="0"/>
              </a:spcAft>
              <a:buNone/>
            </a:pPr>
            <a:r>
              <a:rPr lang="id">
                <a:solidFill>
                  <a:schemeClr val="dk1"/>
                </a:solidFill>
              </a:rPr>
              <a:t>- Home Improvement Retail</a:t>
            </a:r>
            <a:endParaRPr>
              <a:solidFill>
                <a:schemeClr val="dk1"/>
              </a:solidFill>
            </a:endParaRPr>
          </a:p>
          <a:p>
            <a:pPr indent="0" lvl="0" marL="0" rtl="0" algn="l">
              <a:spcBef>
                <a:spcPts val="0"/>
              </a:spcBef>
              <a:spcAft>
                <a:spcPts val="0"/>
              </a:spcAft>
              <a:buNone/>
            </a:pPr>
            <a:r>
              <a:rPr lang="id">
                <a:solidFill>
                  <a:schemeClr val="dk1"/>
                </a:solidFill>
              </a:rPr>
              <a:t>- Automobile Manufacturers</a:t>
            </a:r>
            <a:endParaRPr>
              <a:solidFill>
                <a:schemeClr val="dk1"/>
              </a:solidFill>
            </a:endParaRPr>
          </a:p>
          <a:p>
            <a:pPr indent="0" lvl="0" marL="0" rtl="0" algn="l">
              <a:spcBef>
                <a:spcPts val="0"/>
              </a:spcBef>
              <a:spcAft>
                <a:spcPts val="0"/>
              </a:spcAft>
              <a:buNone/>
            </a:pPr>
            <a:r>
              <a:rPr lang="id">
                <a:solidFill>
                  <a:schemeClr val="dk1"/>
                </a:solidFill>
              </a:rPr>
              <a:t>- Homefurnishing Retail</a:t>
            </a:r>
            <a:endParaRPr>
              <a:solidFill>
                <a:schemeClr val="dk1"/>
              </a:solidFill>
            </a:endParaRPr>
          </a:p>
          <a:p>
            <a:pPr indent="0" lvl="0" marL="0" rtl="0" algn="l">
              <a:spcBef>
                <a:spcPts val="0"/>
              </a:spcBef>
              <a:spcAft>
                <a:spcPts val="0"/>
              </a:spcAft>
              <a:buNone/>
            </a:pPr>
            <a:r>
              <a:rPr lang="id">
                <a:solidFill>
                  <a:schemeClr val="dk1"/>
                </a:solidFill>
              </a:rPr>
              <a:t>- Heavy Electrical Equipment</a:t>
            </a:r>
            <a:endParaRPr>
              <a:solidFill>
                <a:schemeClr val="dk1"/>
              </a:solidFill>
            </a:endParaRPr>
          </a:p>
          <a:p>
            <a:pPr indent="0" lvl="0" marL="0" rtl="0" algn="l">
              <a:spcBef>
                <a:spcPts val="0"/>
              </a:spcBef>
              <a:spcAft>
                <a:spcPts val="0"/>
              </a:spcAft>
              <a:buNone/>
            </a:pPr>
            <a:r>
              <a:rPr lang="id">
                <a:solidFill>
                  <a:schemeClr val="dk1"/>
                </a:solidFill>
              </a:rPr>
              <a:t>- Silver</a:t>
            </a:r>
            <a:endParaRPr>
              <a:solidFill>
                <a:schemeClr val="dk1"/>
              </a:solidFill>
            </a:endParaRPr>
          </a:p>
          <a:p>
            <a:pPr indent="0" lvl="0" marL="0" rtl="0" algn="l">
              <a:spcBef>
                <a:spcPts val="0"/>
              </a:spcBef>
              <a:spcAft>
                <a:spcPts val="0"/>
              </a:spcAft>
              <a:buNone/>
            </a:pPr>
            <a:r>
              <a:rPr lang="id">
                <a:solidFill>
                  <a:schemeClr val="dk1"/>
                </a:solidFill>
              </a:rPr>
              <a:t>- Internet &amp; Direct Marketing Retail</a:t>
            </a:r>
            <a:endParaRPr>
              <a:solidFill>
                <a:schemeClr val="dk1"/>
              </a:solidFill>
            </a:endParaRPr>
          </a:p>
          <a:p>
            <a:pPr indent="0" lvl="0" marL="0" rtl="0" algn="l">
              <a:spcBef>
                <a:spcPts val="0"/>
              </a:spcBef>
              <a:spcAft>
                <a:spcPts val="0"/>
              </a:spcAft>
              <a:buNone/>
            </a:pPr>
            <a:r>
              <a:rPr lang="id">
                <a:solidFill>
                  <a:schemeClr val="dk1"/>
                </a:solidFill>
              </a:rPr>
              <a:t>- Computer &amp; Electronics Retail</a:t>
            </a:r>
            <a:endParaRPr>
              <a:solidFill>
                <a:schemeClr val="dk1"/>
              </a:solidFill>
            </a:endParaRPr>
          </a:p>
          <a:p>
            <a:pPr indent="0" lvl="0" marL="0" rtl="0" algn="l">
              <a:spcBef>
                <a:spcPts val="0"/>
              </a:spcBef>
              <a:spcAft>
                <a:spcPts val="0"/>
              </a:spcAft>
              <a:buNone/>
            </a:pPr>
            <a:r>
              <a:rPr lang="id">
                <a:solidFill>
                  <a:schemeClr val="dk1"/>
                </a:solidFill>
              </a:rPr>
              <a:t>- Home Furnishings</a:t>
            </a:r>
            <a:endParaRPr>
              <a:solidFill>
                <a:schemeClr val="dk1"/>
              </a:solidFill>
            </a:endParaRPr>
          </a:p>
          <a:p>
            <a:pPr indent="0" lvl="0" marL="0" rtl="0" algn="l">
              <a:spcBef>
                <a:spcPts val="0"/>
              </a:spcBef>
              <a:spcAft>
                <a:spcPts val="0"/>
              </a:spcAft>
              <a:buNone/>
            </a:pPr>
            <a:r>
              <a:rPr lang="id">
                <a:solidFill>
                  <a:schemeClr val="dk1"/>
                </a:solidFill>
              </a:rPr>
              <a:t>- Copper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d">
                <a:solidFill>
                  <a:schemeClr val="dk1"/>
                </a:solidFill>
              </a:rPr>
              <a:t>Putting money from stimulus checks into home and auto makes sense espcially because of the low interest rates. Additonally focus on electrical, computer, and internet marketing makes sense with more people online. I can only attribute the rise in silver and copper becasue the are materials needed for tech and appliances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d">
                <a:solidFill>
                  <a:schemeClr val="dk1"/>
                </a:solidFill>
              </a:rPr>
              <a:t>The industries bounced back the least at the 95% statisitcal signifiant level were:</a:t>
            </a:r>
            <a:endParaRPr>
              <a:solidFill>
                <a:schemeClr val="dk1"/>
              </a:solidFill>
            </a:endParaRPr>
          </a:p>
          <a:p>
            <a:pPr indent="0" lvl="0" marL="0" rtl="0" algn="l">
              <a:spcBef>
                <a:spcPts val="0"/>
              </a:spcBef>
              <a:spcAft>
                <a:spcPts val="0"/>
              </a:spcAft>
              <a:buNone/>
            </a:pPr>
            <a:r>
              <a:rPr lang="id">
                <a:solidFill>
                  <a:schemeClr val="dk1"/>
                </a:solidFill>
              </a:rPr>
              <a:t>- Asset Management &amp; Custody Banks</a:t>
            </a:r>
            <a:endParaRPr>
              <a:solidFill>
                <a:schemeClr val="dk1"/>
              </a:solidFill>
            </a:endParaRPr>
          </a:p>
          <a:p>
            <a:pPr indent="0" lvl="0" marL="0" rtl="0" algn="l">
              <a:spcBef>
                <a:spcPts val="0"/>
              </a:spcBef>
              <a:spcAft>
                <a:spcPts val="0"/>
              </a:spcAft>
              <a:buNone/>
            </a:pPr>
            <a:r>
              <a:rPr lang="id">
                <a:solidFill>
                  <a:schemeClr val="dk1"/>
                </a:solidFill>
              </a:rPr>
              <a:t>- Health Care Equipment</a:t>
            </a:r>
            <a:endParaRPr>
              <a:solidFill>
                <a:schemeClr val="dk1"/>
              </a:solidFill>
            </a:endParaRPr>
          </a:p>
          <a:p>
            <a:pPr indent="0" lvl="0" marL="0" rtl="0" algn="l">
              <a:spcBef>
                <a:spcPts val="0"/>
              </a:spcBef>
              <a:spcAft>
                <a:spcPts val="0"/>
              </a:spcAft>
              <a:buNone/>
            </a:pPr>
            <a:r>
              <a:rPr lang="id">
                <a:solidFill>
                  <a:schemeClr val="dk1"/>
                </a:solidFill>
              </a:rPr>
              <a:t>- Financial Exchanges &amp; Data</a:t>
            </a:r>
            <a:endParaRPr>
              <a:solidFill>
                <a:schemeClr val="dk1"/>
              </a:solidFill>
            </a:endParaRPr>
          </a:p>
          <a:p>
            <a:pPr indent="0" lvl="0" marL="0" rtl="0" algn="l">
              <a:spcBef>
                <a:spcPts val="0"/>
              </a:spcBef>
              <a:spcAft>
                <a:spcPts val="0"/>
              </a:spcAft>
              <a:buNone/>
            </a:pPr>
            <a:r>
              <a:rPr lang="id">
                <a:solidFill>
                  <a:schemeClr val="dk1"/>
                </a:solidFill>
              </a:rPr>
              <a:t>- Environmental &amp; Facilities Services</a:t>
            </a:r>
            <a:endParaRPr>
              <a:solidFill>
                <a:schemeClr val="dk1"/>
              </a:solidFill>
            </a:endParaRPr>
          </a:p>
          <a:p>
            <a:pPr indent="0" lvl="0" marL="0" rtl="0" algn="l">
              <a:spcBef>
                <a:spcPts val="0"/>
              </a:spcBef>
              <a:spcAft>
                <a:spcPts val="0"/>
              </a:spcAft>
              <a:buNone/>
            </a:pPr>
            <a:r>
              <a:rPr lang="id">
                <a:solidFill>
                  <a:schemeClr val="dk1"/>
                </a:solidFill>
              </a:rPr>
              <a:t>- Aerospace &amp; Defense</a:t>
            </a:r>
            <a:endParaRPr>
              <a:solidFill>
                <a:schemeClr val="dk1"/>
              </a:solidFill>
            </a:endParaRPr>
          </a:p>
          <a:p>
            <a:pPr indent="0" lvl="0" marL="0" rtl="0" algn="l">
              <a:spcBef>
                <a:spcPts val="0"/>
              </a:spcBef>
              <a:spcAft>
                <a:spcPts val="0"/>
              </a:spcAft>
              <a:buNone/>
            </a:pPr>
            <a:r>
              <a:rPr lang="id">
                <a:solidFill>
                  <a:schemeClr val="dk1"/>
                </a:solidFill>
              </a:rPr>
              <a:t>- Research &amp; Consulting Services</a:t>
            </a:r>
            <a:endParaRPr>
              <a:solidFill>
                <a:schemeClr val="dk1"/>
              </a:solidFill>
            </a:endParaRPr>
          </a:p>
          <a:p>
            <a:pPr indent="0" lvl="0" marL="0" rtl="0" algn="l">
              <a:spcBef>
                <a:spcPts val="0"/>
              </a:spcBef>
              <a:spcAft>
                <a:spcPts val="0"/>
              </a:spcAft>
              <a:buNone/>
            </a:pPr>
            <a:r>
              <a:rPr lang="id">
                <a:solidFill>
                  <a:schemeClr val="dk1"/>
                </a:solidFill>
              </a:rPr>
              <a:t>- Thrifts &amp; Mortgage Finance</a:t>
            </a:r>
            <a:endParaRPr>
              <a:solidFill>
                <a:schemeClr val="dk1"/>
              </a:solidFill>
            </a:endParaRPr>
          </a:p>
          <a:p>
            <a:pPr indent="0" lvl="0" marL="0" rtl="0" algn="l">
              <a:spcBef>
                <a:spcPts val="0"/>
              </a:spcBef>
              <a:spcAft>
                <a:spcPts val="0"/>
              </a:spcAft>
              <a:buNone/>
            </a:pPr>
            <a:r>
              <a:rPr lang="id">
                <a:solidFill>
                  <a:schemeClr val="dk1"/>
                </a:solidFill>
              </a:rPr>
              <a:t>- Retail REITs</a:t>
            </a:r>
            <a:endParaRPr>
              <a:solidFill>
                <a:schemeClr val="dk1"/>
              </a:solidFill>
            </a:endParaRPr>
          </a:p>
          <a:p>
            <a:pPr indent="0" lvl="0" marL="0" rtl="0" algn="l">
              <a:spcBef>
                <a:spcPts val="0"/>
              </a:spcBef>
              <a:spcAft>
                <a:spcPts val="0"/>
              </a:spcAft>
              <a:buNone/>
            </a:pPr>
            <a:r>
              <a:rPr lang="id">
                <a:solidFill>
                  <a:schemeClr val="dk1"/>
                </a:solidFill>
              </a:rPr>
              <a:t>- Regional Banks</a:t>
            </a:r>
            <a:endParaRPr>
              <a:solidFill>
                <a:schemeClr val="dk1"/>
              </a:solidFill>
            </a:endParaRPr>
          </a:p>
          <a:p>
            <a:pPr indent="0" lvl="0" marL="0" rtl="0" algn="l">
              <a:spcBef>
                <a:spcPts val="0"/>
              </a:spcBef>
              <a:spcAft>
                <a:spcPts val="0"/>
              </a:spcAft>
              <a:buNone/>
            </a:pPr>
            <a:r>
              <a:rPr lang="id">
                <a:solidFill>
                  <a:schemeClr val="dk1"/>
                </a:solidFill>
              </a:rPr>
              <a:t>- Pharmaceuticals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d">
                <a:solidFill>
                  <a:schemeClr val="dk1"/>
                </a:solidFill>
              </a:rPr>
              <a:t>Some of these industries such as health care were already high and stayed high. With businesses suffering it was hard to justify paying for consultants, facility improvements, and other related business expenses. Some of the other categories I don't have great explaination for.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e3d5bec737_1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e3d5bec737_1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e3d5bec737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e3d5bec737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e3d5bec737_1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e3d5bec737_1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e3d5bec737_1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e3d5bec737_1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e3d5bec737_1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e3d5bec737_1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 **Early 2020 Return Metric Explaintion**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The top positive metrics at the 95% statisitcal signifiant level were:</a:t>
            </a:r>
            <a:endParaRPr/>
          </a:p>
          <a:p>
            <a:pPr indent="0" lvl="0" marL="0" rtl="0" algn="l">
              <a:spcBef>
                <a:spcPts val="0"/>
              </a:spcBef>
              <a:spcAft>
                <a:spcPts val="0"/>
              </a:spcAft>
              <a:buNone/>
            </a:pPr>
            <a:r>
              <a:rPr lang="id"/>
              <a:t>- sales_price</a:t>
            </a:r>
            <a:endParaRPr/>
          </a:p>
          <a:p>
            <a:pPr indent="0" lvl="0" marL="0" rtl="0" algn="l">
              <a:spcBef>
                <a:spcPts val="0"/>
              </a:spcBef>
              <a:spcAft>
                <a:spcPts val="0"/>
              </a:spcAft>
              <a:buNone/>
            </a:pPr>
            <a:r>
              <a:rPr lang="id"/>
              <a:t>- price_close</a:t>
            </a:r>
            <a:endParaRPr/>
          </a:p>
          <a:p>
            <a:pPr indent="0" lvl="0" marL="0" rtl="0" algn="l">
              <a:spcBef>
                <a:spcPts val="0"/>
              </a:spcBef>
              <a:spcAft>
                <a:spcPts val="0"/>
              </a:spcAft>
              <a:buNone/>
            </a:pPr>
            <a:r>
              <a:rPr lang="id"/>
              <a:t>- net_income</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The top negative  metrics at the 95% statisitcal signifiant level were:</a:t>
            </a:r>
            <a:endParaRPr/>
          </a:p>
          <a:p>
            <a:pPr indent="0" lvl="0" marL="0" rtl="0" algn="l">
              <a:spcBef>
                <a:spcPts val="0"/>
              </a:spcBef>
              <a:spcAft>
                <a:spcPts val="0"/>
              </a:spcAft>
              <a:buNone/>
            </a:pPr>
            <a:r>
              <a:rPr lang="id"/>
              <a:t>- ebit_price</a:t>
            </a:r>
            <a:endParaRPr/>
          </a:p>
          <a:p>
            <a:pPr indent="0" lvl="0" marL="0" rtl="0" algn="l">
              <a:spcBef>
                <a:spcPts val="0"/>
              </a:spcBef>
              <a:spcAft>
                <a:spcPts val="0"/>
              </a:spcAft>
              <a:buNone/>
            </a:pPr>
            <a:r>
              <a:rPr lang="id"/>
              <a:t>- debit_asset_ratio</a:t>
            </a:r>
            <a:endParaRPr/>
          </a:p>
          <a:p>
            <a:pPr indent="0" lvl="0" marL="0" rtl="0" algn="l">
              <a:spcBef>
                <a:spcPts val="0"/>
              </a:spcBef>
              <a:spcAft>
                <a:spcPts val="0"/>
              </a:spcAft>
              <a:buNone/>
            </a:pPr>
            <a:r>
              <a:rPr lang="id"/>
              <a:t>- equity_price</a:t>
            </a:r>
            <a:endParaRPr/>
          </a:p>
          <a:p>
            <a:pPr indent="0" lvl="0" marL="0" rtl="0" algn="l">
              <a:spcBef>
                <a:spcPts val="0"/>
              </a:spcBef>
              <a:spcAft>
                <a:spcPts val="0"/>
              </a:spcAft>
              <a:buNone/>
            </a:pPr>
            <a:r>
              <a:rPr lang="id"/>
              <a:t>- cash_assets</a:t>
            </a:r>
            <a:endParaRPr/>
          </a:p>
          <a:p>
            <a:pPr indent="0" lvl="0" marL="0" rtl="0" algn="l">
              <a:spcBef>
                <a:spcPts val="0"/>
              </a:spcBef>
              <a:spcAft>
                <a:spcPts val="0"/>
              </a:spcAft>
              <a:buNone/>
            </a:pPr>
            <a:r>
              <a:rPr lang="id"/>
              <a:t>- book_price</a:t>
            </a:r>
            <a:endParaRPr/>
          </a:p>
          <a:p>
            <a:pPr indent="0" lvl="0" marL="0" rtl="0" algn="l">
              <a:spcBef>
                <a:spcPts val="0"/>
              </a:spcBef>
              <a:spcAft>
                <a:spcPts val="0"/>
              </a:spcAft>
              <a:buNone/>
            </a:pPr>
            <a:r>
              <a:rPr lang="id"/>
              <a:t>- fixed_total</a:t>
            </a:r>
            <a:endParaRPr/>
          </a:p>
          <a:p>
            <a:pPr indent="0" lvl="0" marL="0" rtl="0" algn="l">
              <a:spcBef>
                <a:spcPts val="0"/>
              </a:spcBef>
              <a:spcAft>
                <a:spcPts val="0"/>
              </a:spcAft>
              <a:buNone/>
            </a:pPr>
            <a:r>
              <a:rPr lang="id"/>
              <a:t>- roe</a:t>
            </a:r>
            <a:endParaRPr/>
          </a:p>
          <a:p>
            <a:pPr indent="0" lvl="0" marL="0" rtl="0" algn="l">
              <a:spcBef>
                <a:spcPts val="0"/>
              </a:spcBef>
              <a:spcAft>
                <a:spcPts val="0"/>
              </a:spcAft>
              <a:buNone/>
            </a:pPr>
            <a:r>
              <a:rPr lang="id"/>
              <a:t>- ebitda</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e3d5bec737_1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e3d5bec737_1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 **Late 2020 Return Metric Explaintion**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The top positive metrics at the 95% statisitcal signifiant level were:</a:t>
            </a:r>
            <a:endParaRPr/>
          </a:p>
          <a:p>
            <a:pPr indent="0" lvl="0" marL="0" rtl="0" algn="l">
              <a:spcBef>
                <a:spcPts val="0"/>
              </a:spcBef>
              <a:spcAft>
                <a:spcPts val="0"/>
              </a:spcAft>
              <a:buNone/>
            </a:pPr>
            <a:r>
              <a:rPr lang="id"/>
              <a:t>- ebitda_price</a:t>
            </a:r>
            <a:endParaRPr/>
          </a:p>
          <a:p>
            <a:pPr indent="0" lvl="0" marL="0" rtl="0" algn="l">
              <a:spcBef>
                <a:spcPts val="0"/>
              </a:spcBef>
              <a:spcAft>
                <a:spcPts val="0"/>
              </a:spcAft>
              <a:buNone/>
            </a:pPr>
            <a:r>
              <a:rPr lang="id"/>
              <a:t>- debit_asset_ratio</a:t>
            </a:r>
            <a:endParaRPr/>
          </a:p>
          <a:p>
            <a:pPr indent="0" lvl="0" marL="0" rtl="0" algn="l">
              <a:spcBef>
                <a:spcPts val="0"/>
              </a:spcBef>
              <a:spcAft>
                <a:spcPts val="0"/>
              </a:spcAft>
              <a:buNone/>
            </a:pPr>
            <a:r>
              <a:rPr lang="id"/>
              <a:t>- cash_assets</a:t>
            </a:r>
            <a:endParaRPr/>
          </a:p>
          <a:p>
            <a:pPr indent="0" lvl="0" marL="0" rtl="0" algn="l">
              <a:spcBef>
                <a:spcPts val="0"/>
              </a:spcBef>
              <a:spcAft>
                <a:spcPts val="0"/>
              </a:spcAft>
              <a:buNone/>
            </a:pPr>
            <a:r>
              <a:rPr lang="id"/>
              <a:t>- cash_total_liab</a:t>
            </a:r>
            <a:endParaRPr/>
          </a:p>
          <a:p>
            <a:pPr indent="0" lvl="0" marL="0" rtl="0" algn="l">
              <a:spcBef>
                <a:spcPts val="0"/>
              </a:spcBef>
              <a:spcAft>
                <a:spcPts val="0"/>
              </a:spcAft>
              <a:buNone/>
            </a:pPr>
            <a:r>
              <a:rPr lang="id"/>
              <a:t>- book_price</a:t>
            </a:r>
            <a:endParaRPr/>
          </a:p>
          <a:p>
            <a:pPr indent="0" lvl="0" marL="0" rtl="0" algn="l">
              <a:spcBef>
                <a:spcPts val="0"/>
              </a:spcBef>
              <a:spcAft>
                <a:spcPts val="0"/>
              </a:spcAft>
              <a:buNone/>
            </a:pPr>
            <a:r>
              <a:rPr lang="id"/>
              <a:t>- roe</a:t>
            </a:r>
            <a:endParaRPr/>
          </a:p>
          <a:p>
            <a:pPr indent="0" lvl="0" marL="0" rtl="0" algn="l">
              <a:spcBef>
                <a:spcPts val="0"/>
              </a:spcBef>
              <a:spcAft>
                <a:spcPts val="0"/>
              </a:spcAft>
              <a:buNone/>
            </a:pPr>
            <a:r>
              <a:rPr lang="id"/>
              <a:t>- sales_price</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The top negative  metrics at the 95% statisitcal signifiant level were:</a:t>
            </a:r>
            <a:endParaRPr/>
          </a:p>
          <a:p>
            <a:pPr indent="0" lvl="0" marL="0" rtl="0" algn="l">
              <a:spcBef>
                <a:spcPts val="0"/>
              </a:spcBef>
              <a:spcAft>
                <a:spcPts val="0"/>
              </a:spcAft>
              <a:buNone/>
            </a:pPr>
            <a:r>
              <a:rPr lang="id"/>
              <a:t>- ebit_price</a:t>
            </a:r>
            <a:endParaRPr/>
          </a:p>
          <a:p>
            <a:pPr indent="0" lvl="0" marL="0" rtl="0" algn="l">
              <a:spcBef>
                <a:spcPts val="0"/>
              </a:spcBef>
              <a:spcAft>
                <a:spcPts val="0"/>
              </a:spcAft>
              <a:buNone/>
            </a:pPr>
            <a:r>
              <a:rPr lang="id"/>
              <a:t>- cash_current_liab </a:t>
            </a:r>
            <a:endParaRPr/>
          </a:p>
          <a:p>
            <a:pPr indent="0" lvl="0" marL="0" rtl="0" algn="l">
              <a:spcBef>
                <a:spcPts val="0"/>
              </a:spcBef>
              <a:spcAft>
                <a:spcPts val="0"/>
              </a:spcAft>
              <a:buNone/>
            </a:pPr>
            <a:r>
              <a:rPr lang="id"/>
              <a:t>- book_value_share</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e3d5bec737_1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e3d5bec737_1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 **2020 Metric Returns Explained**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The top positive metric at the 95% statisitcal significant level is: **sales_price**</a:t>
            </a:r>
            <a:endParaRPr/>
          </a:p>
          <a:p>
            <a:pPr indent="0" lvl="0" marL="0" rtl="0" algn="l">
              <a:spcBef>
                <a:spcPts val="0"/>
              </a:spcBef>
              <a:spcAft>
                <a:spcPts val="0"/>
              </a:spcAft>
              <a:buClr>
                <a:schemeClr val="dk1"/>
              </a:buClr>
              <a:buSzPts val="1100"/>
              <a:buFont typeface="Arial"/>
              <a:buNone/>
            </a:pPr>
            <a:r>
              <a:rPr lang="id"/>
              <a:t>- Price to Sale was a postive statistcally significant variable for both Early and Late 2020 Returns. This makes sense because Sales is a the top of the balance sheet. High top line health on the balance sheet means money is coming in the company and connected with a high price, is a great signals for investors and subsequently postive stock returns.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The top negative  metrics at the 95% statisitcal signifiant level is: **ebit_price**</a:t>
            </a:r>
            <a:endParaRPr/>
          </a:p>
          <a:p>
            <a:pPr indent="0" lvl="0" marL="0" rtl="0" algn="l">
              <a:spcBef>
                <a:spcPts val="0"/>
              </a:spcBef>
              <a:spcAft>
                <a:spcPts val="0"/>
              </a:spcAft>
              <a:buClr>
                <a:schemeClr val="dk1"/>
              </a:buClr>
              <a:buSzPts val="1100"/>
              <a:buFont typeface="Arial"/>
              <a:buNone/>
            </a:pPr>
            <a:r>
              <a:rPr lang="id"/>
              <a:t>- Price to EBIT was a negative statistcally significant variable for both Early and Late 2020 Returns. This makes sense because EBIT is low on the balance sheet just above interest and taxes. Low bottom line health on the balnce sheet means there isn't much to pay off Interest Expenses, Taxes, or Working Capital. This would mean low new income and stock holders equity, and combined with a low price, subsequently negative stock retutn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e3d5bec737_1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e3d5bec737_1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3d5bec73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3d5bec73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e3d5bec737_1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e3d5bec737_1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 **Early 2020 Return Explaintion**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The top positve or least negative variables at the 95% statisitcal signifiant level were:</a:t>
            </a:r>
            <a:endParaRPr/>
          </a:p>
          <a:p>
            <a:pPr indent="0" lvl="0" marL="0" rtl="0" algn="l">
              <a:spcBef>
                <a:spcPts val="0"/>
              </a:spcBef>
              <a:spcAft>
                <a:spcPts val="0"/>
              </a:spcAft>
              <a:buNone/>
            </a:pPr>
            <a:r>
              <a:rPr lang="id"/>
              <a:t>- </a:t>
            </a:r>
            <a:r>
              <a:rPr lang="id" sz="1050">
                <a:solidFill>
                  <a:schemeClr val="dk1"/>
                </a:solidFill>
              </a:rPr>
              <a:t>Integrated Telecommunication Services</a:t>
            </a:r>
            <a:endParaRPr sz="1050">
              <a:solidFill>
                <a:schemeClr val="dk1"/>
              </a:solidFill>
            </a:endParaRPr>
          </a:p>
          <a:p>
            <a:pPr indent="0" lvl="0" marL="0" rtl="0" algn="l">
              <a:spcBef>
                <a:spcPts val="0"/>
              </a:spcBef>
              <a:spcAft>
                <a:spcPts val="0"/>
              </a:spcAft>
              <a:buNone/>
            </a:pPr>
            <a:r>
              <a:rPr lang="id" sz="1050">
                <a:solidFill>
                  <a:schemeClr val="dk1"/>
                </a:solidFill>
              </a:rPr>
              <a:t>- bep</a:t>
            </a:r>
            <a:endParaRPr sz="1050">
              <a:solidFill>
                <a:schemeClr val="dk1"/>
              </a:solidFill>
            </a:endParaRPr>
          </a:p>
          <a:p>
            <a:pPr indent="0" lvl="0" marL="0" rtl="0" algn="l">
              <a:spcBef>
                <a:spcPts val="0"/>
              </a:spcBef>
              <a:spcAft>
                <a:spcPts val="0"/>
              </a:spcAft>
              <a:buNone/>
            </a:pPr>
            <a:r>
              <a:rPr lang="id" sz="1050">
                <a:solidFill>
                  <a:schemeClr val="dk1"/>
                </a:solidFill>
              </a:rPr>
              <a:t>- Health Care Distributors</a:t>
            </a:r>
            <a:endParaRPr sz="1050">
              <a:solidFill>
                <a:schemeClr val="dk1"/>
              </a:solidFill>
            </a:endParaRPr>
          </a:p>
          <a:p>
            <a:pPr indent="0" lvl="0" marL="0" rtl="0" algn="l">
              <a:spcBef>
                <a:spcPts val="0"/>
              </a:spcBef>
              <a:spcAft>
                <a:spcPts val="0"/>
              </a:spcAft>
              <a:buNone/>
            </a:pPr>
            <a:r>
              <a:rPr lang="id" sz="1050">
                <a:solidFill>
                  <a:schemeClr val="dk1"/>
                </a:solidFill>
              </a:rPr>
              <a:t>- Food Retail</a:t>
            </a:r>
            <a:endParaRPr sz="1050">
              <a:solidFill>
                <a:schemeClr val="dk1"/>
              </a:solidFill>
            </a:endParaRPr>
          </a:p>
          <a:p>
            <a:pPr indent="0" lvl="0" marL="0" rtl="0" algn="l">
              <a:spcBef>
                <a:spcPts val="0"/>
              </a:spcBef>
              <a:spcAft>
                <a:spcPts val="0"/>
              </a:spcAft>
              <a:buNone/>
            </a:pPr>
            <a:r>
              <a:rPr lang="id" sz="1050">
                <a:solidFill>
                  <a:schemeClr val="dk1"/>
                </a:solidFill>
              </a:rPr>
              <a:t>- Water Utilities</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Net Income, Retrun on Equity (roe), Book to Price, and Debit to Asset ratio also remained statisitcally signifiant and maintained their orginal sign from the only metrics model. Interesting to see Basic Earning Power Ratio (bep) have such predictive influence on the model being the largest most postive coefficent.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The top negative variables at the 95% statisitcal signifiant level were:</a:t>
            </a:r>
            <a:endParaRPr/>
          </a:p>
          <a:p>
            <a:pPr indent="0" lvl="0" marL="0" rtl="0" algn="l">
              <a:spcBef>
                <a:spcPts val="0"/>
              </a:spcBef>
              <a:spcAft>
                <a:spcPts val="0"/>
              </a:spcAft>
              <a:buNone/>
            </a:pPr>
            <a:r>
              <a:rPr lang="id"/>
              <a:t>- </a:t>
            </a:r>
            <a:r>
              <a:rPr lang="id" sz="1050">
                <a:solidFill>
                  <a:schemeClr val="dk1"/>
                </a:solidFill>
              </a:rPr>
              <a:t>Oil &amp; Gas Equipment &amp; Services</a:t>
            </a:r>
            <a:endParaRPr sz="1050">
              <a:solidFill>
                <a:schemeClr val="dk1"/>
              </a:solidFill>
            </a:endParaRPr>
          </a:p>
          <a:p>
            <a:pPr indent="0" lvl="0" marL="0" rtl="0" algn="l">
              <a:spcBef>
                <a:spcPts val="0"/>
              </a:spcBef>
              <a:spcAft>
                <a:spcPts val="0"/>
              </a:spcAft>
              <a:buNone/>
            </a:pPr>
            <a:r>
              <a:rPr lang="id" sz="1050">
                <a:solidFill>
                  <a:schemeClr val="dk1"/>
                </a:solidFill>
              </a:rPr>
              <a:t>- Oil &amp; Gas Exploration &amp; Production</a:t>
            </a:r>
            <a:endParaRPr sz="1050">
              <a:solidFill>
                <a:schemeClr val="dk1"/>
              </a:solidFill>
            </a:endParaRPr>
          </a:p>
          <a:p>
            <a:pPr indent="0" lvl="0" marL="0" rtl="0" algn="l">
              <a:spcBef>
                <a:spcPts val="0"/>
              </a:spcBef>
              <a:spcAft>
                <a:spcPts val="0"/>
              </a:spcAft>
              <a:buNone/>
            </a:pPr>
            <a:r>
              <a:rPr lang="id" sz="1050">
                <a:solidFill>
                  <a:schemeClr val="dk1"/>
                </a:solidFill>
              </a:rPr>
              <a:t>- roa</a:t>
            </a:r>
            <a:endParaRPr sz="1050">
              <a:solidFill>
                <a:schemeClr val="dk1"/>
              </a:solidFill>
            </a:endParaRPr>
          </a:p>
          <a:p>
            <a:pPr indent="0" lvl="0" marL="0" rtl="0" algn="l">
              <a:spcBef>
                <a:spcPts val="0"/>
              </a:spcBef>
              <a:spcAft>
                <a:spcPts val="0"/>
              </a:spcAft>
              <a:buNone/>
            </a:pPr>
            <a:r>
              <a:rPr lang="id" sz="1050">
                <a:solidFill>
                  <a:schemeClr val="dk1"/>
                </a:solidFill>
              </a:rPr>
              <a:t>- Oil &amp; Gas Drilling</a:t>
            </a:r>
            <a:endParaRPr sz="1050">
              <a:solidFill>
                <a:schemeClr val="dk1"/>
              </a:solidFill>
            </a:endParaRPr>
          </a:p>
          <a:p>
            <a:pPr indent="0" lvl="0" marL="0" rtl="0" algn="l">
              <a:spcBef>
                <a:spcPts val="0"/>
              </a:spcBef>
              <a:spcAft>
                <a:spcPts val="0"/>
              </a:spcAft>
              <a:buNone/>
            </a:pPr>
            <a:r>
              <a:rPr lang="id" sz="1050">
                <a:solidFill>
                  <a:schemeClr val="dk1"/>
                </a:solidFill>
              </a:rPr>
              <a:t>- ebit_price</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All of these variables were the top statisitcal signifiant negative variables in their respective models (metric and classification). Intersting to see more clasification than metrics. Additionally I must point out EBIT to Price persisted in magnitude and statisitcal signifiant unlike Sales to Price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e3d5bec737_1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e3d5bec737_1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 **Late  2020 Return Explaintion**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The top positve variables at the 95% statisitcal signifiant level were:</a:t>
            </a:r>
            <a:endParaRPr/>
          </a:p>
          <a:p>
            <a:pPr indent="0" lvl="0" marL="0" rtl="0" algn="l">
              <a:spcBef>
                <a:spcPts val="0"/>
              </a:spcBef>
              <a:spcAft>
                <a:spcPts val="0"/>
              </a:spcAft>
              <a:buNone/>
            </a:pPr>
            <a:r>
              <a:rPr lang="id"/>
              <a:t>- </a:t>
            </a:r>
            <a:r>
              <a:rPr lang="id" sz="1050">
                <a:solidFill>
                  <a:schemeClr val="dk1"/>
                </a:solidFill>
              </a:rPr>
              <a:t>Housewares &amp; Specialties</a:t>
            </a:r>
            <a:endParaRPr sz="1050">
              <a:solidFill>
                <a:schemeClr val="dk1"/>
              </a:solidFill>
            </a:endParaRPr>
          </a:p>
          <a:p>
            <a:pPr indent="0" lvl="0" marL="0" rtl="0" algn="l">
              <a:spcBef>
                <a:spcPts val="0"/>
              </a:spcBef>
              <a:spcAft>
                <a:spcPts val="0"/>
              </a:spcAft>
              <a:buNone/>
            </a:pPr>
            <a:r>
              <a:rPr lang="id" sz="1050">
                <a:solidFill>
                  <a:schemeClr val="dk1"/>
                </a:solidFill>
              </a:rPr>
              <a:t>- Automobile Manufacturers</a:t>
            </a:r>
            <a:endParaRPr sz="1050">
              <a:solidFill>
                <a:schemeClr val="dk1"/>
              </a:solidFill>
            </a:endParaRPr>
          </a:p>
          <a:p>
            <a:pPr indent="0" lvl="0" marL="0" rtl="0" algn="l">
              <a:spcBef>
                <a:spcPts val="0"/>
              </a:spcBef>
              <a:spcAft>
                <a:spcPts val="0"/>
              </a:spcAft>
              <a:buNone/>
            </a:pPr>
            <a:r>
              <a:rPr lang="id" sz="1050">
                <a:solidFill>
                  <a:schemeClr val="dk1"/>
                </a:solidFill>
              </a:rPr>
              <a:t>- Home Improvement Retail</a:t>
            </a:r>
            <a:endParaRPr sz="1050">
              <a:solidFill>
                <a:schemeClr val="dk1"/>
              </a:solidFill>
            </a:endParaRPr>
          </a:p>
          <a:p>
            <a:pPr indent="0" lvl="0" marL="0" rtl="0" algn="l">
              <a:spcBef>
                <a:spcPts val="0"/>
              </a:spcBef>
              <a:spcAft>
                <a:spcPts val="0"/>
              </a:spcAft>
              <a:buNone/>
            </a:pPr>
            <a:r>
              <a:rPr lang="id" sz="1050">
                <a:solidFill>
                  <a:schemeClr val="dk1"/>
                </a:solidFill>
              </a:rPr>
              <a:t>- Life &amp; Health Insurance</a:t>
            </a:r>
            <a:endParaRPr sz="1050">
              <a:solidFill>
                <a:schemeClr val="dk1"/>
              </a:solidFill>
            </a:endParaRPr>
          </a:p>
          <a:p>
            <a:pPr indent="0" lvl="0" marL="0" rtl="0" algn="l">
              <a:spcBef>
                <a:spcPts val="0"/>
              </a:spcBef>
              <a:spcAft>
                <a:spcPts val="0"/>
              </a:spcAft>
              <a:buNone/>
            </a:pPr>
            <a:r>
              <a:rPr lang="id" sz="1050">
                <a:solidFill>
                  <a:schemeClr val="dk1"/>
                </a:solidFill>
              </a:rPr>
              <a:t>- ebitda_price</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Intersting to see all top positve variables were classification. This means a big indicator of success in late 2020 was the industry.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The top negative variables or least positive at the 95% statisitcal signifiant level were:</a:t>
            </a:r>
            <a:endParaRPr/>
          </a:p>
          <a:p>
            <a:pPr indent="0" lvl="0" marL="0" rtl="0" algn="l">
              <a:spcBef>
                <a:spcPts val="0"/>
              </a:spcBef>
              <a:spcAft>
                <a:spcPts val="0"/>
              </a:spcAft>
              <a:buNone/>
            </a:pPr>
            <a:r>
              <a:rPr lang="id"/>
              <a:t>- </a:t>
            </a:r>
            <a:r>
              <a:rPr lang="id" sz="1050">
                <a:solidFill>
                  <a:schemeClr val="dk1"/>
                </a:solidFill>
              </a:rPr>
              <a:t>Commercial Printing</a:t>
            </a:r>
            <a:endParaRPr sz="1050">
              <a:solidFill>
                <a:schemeClr val="dk1"/>
              </a:solidFill>
            </a:endParaRPr>
          </a:p>
          <a:p>
            <a:pPr indent="0" lvl="0" marL="0" rtl="0" algn="l">
              <a:spcBef>
                <a:spcPts val="0"/>
              </a:spcBef>
              <a:spcAft>
                <a:spcPts val="0"/>
              </a:spcAft>
              <a:buNone/>
            </a:pPr>
            <a:r>
              <a:rPr lang="id" sz="1050">
                <a:solidFill>
                  <a:schemeClr val="dk1"/>
                </a:solidFill>
              </a:rPr>
              <a:t>- Gas Utilities</a:t>
            </a:r>
            <a:endParaRPr sz="1050">
              <a:solidFill>
                <a:schemeClr val="dk1"/>
              </a:solidFill>
            </a:endParaRPr>
          </a:p>
          <a:p>
            <a:pPr indent="0" lvl="0" marL="0" rtl="0" algn="l">
              <a:spcBef>
                <a:spcPts val="0"/>
              </a:spcBef>
              <a:spcAft>
                <a:spcPts val="0"/>
              </a:spcAft>
              <a:buNone/>
            </a:pPr>
            <a:r>
              <a:rPr lang="id" sz="1050">
                <a:solidFill>
                  <a:schemeClr val="dk1"/>
                </a:solidFill>
              </a:rPr>
              <a:t>- bep</a:t>
            </a:r>
            <a:endParaRPr sz="1050">
              <a:solidFill>
                <a:schemeClr val="dk1"/>
              </a:solidFill>
            </a:endParaRPr>
          </a:p>
          <a:p>
            <a:pPr indent="0" lvl="0" marL="0" rtl="0" algn="l">
              <a:spcBef>
                <a:spcPts val="0"/>
              </a:spcBef>
              <a:spcAft>
                <a:spcPts val="0"/>
              </a:spcAft>
              <a:buNone/>
            </a:pPr>
            <a:r>
              <a:rPr lang="id" sz="1050">
                <a:solidFill>
                  <a:schemeClr val="dk1"/>
                </a:solidFill>
              </a:rPr>
              <a:t>- Integrated Telecommunication Services</a:t>
            </a:r>
            <a:endParaRPr sz="1050">
              <a:solidFill>
                <a:schemeClr val="dk1"/>
              </a:solidFill>
            </a:endParaRPr>
          </a:p>
          <a:p>
            <a:pPr indent="0" lvl="0" marL="0" rtl="0" algn="l">
              <a:spcBef>
                <a:spcPts val="0"/>
              </a:spcBef>
              <a:spcAft>
                <a:spcPts val="0"/>
              </a:spcAft>
              <a:buNone/>
            </a:pPr>
            <a:r>
              <a:rPr lang="id" sz="1050">
                <a:solidFill>
                  <a:schemeClr val="dk1"/>
                </a:solidFill>
              </a:rPr>
              <a:t>- ebit_price</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Intersting to see all top negative variables were metrics. EBIT to Price remains an important indicator even for late 2020 returns. Book Value Share Price with EBIT to Price were the only metrics that mainted the same sign and level of statisitcal signifiant. Sale to Price metric switch from positve to negative. Basic Earning Power and Total Assets were new predictors of low returns for late 2020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3d5bec737_1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3d5bec737_1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solidFill>
                  <a:schemeClr val="dk1"/>
                </a:solidFill>
              </a:rPr>
              <a:t>### **Early 2020 Return Explaintion**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The top positve or least negative variables at the 95% statisitcal signifiant level were:</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a:t>
            </a:r>
            <a:r>
              <a:rPr lang="id" sz="1050">
                <a:solidFill>
                  <a:srgbClr val="1C1C1C"/>
                </a:solidFill>
              </a:rPr>
              <a:t>Integrated Telecommunication Services</a:t>
            </a:r>
            <a:endParaRPr sz="1050">
              <a:solidFill>
                <a:srgbClr val="1C1C1C"/>
              </a:solidFill>
            </a:endParaRPr>
          </a:p>
          <a:p>
            <a:pPr indent="0" lvl="0" marL="0" rtl="0" algn="l">
              <a:spcBef>
                <a:spcPts val="0"/>
              </a:spcBef>
              <a:spcAft>
                <a:spcPts val="0"/>
              </a:spcAft>
              <a:buClr>
                <a:schemeClr val="dk1"/>
              </a:buClr>
              <a:buSzPts val="1100"/>
              <a:buFont typeface="Arial"/>
              <a:buNone/>
            </a:pPr>
            <a:r>
              <a:rPr lang="id" sz="1050">
                <a:solidFill>
                  <a:srgbClr val="1C1C1C"/>
                </a:solidFill>
              </a:rPr>
              <a:t>- bep</a:t>
            </a:r>
            <a:endParaRPr sz="1050">
              <a:solidFill>
                <a:srgbClr val="1C1C1C"/>
              </a:solidFill>
            </a:endParaRPr>
          </a:p>
          <a:p>
            <a:pPr indent="0" lvl="0" marL="0" rtl="0" algn="l">
              <a:spcBef>
                <a:spcPts val="0"/>
              </a:spcBef>
              <a:spcAft>
                <a:spcPts val="0"/>
              </a:spcAft>
              <a:buClr>
                <a:schemeClr val="dk1"/>
              </a:buClr>
              <a:buSzPts val="1100"/>
              <a:buFont typeface="Arial"/>
              <a:buNone/>
            </a:pPr>
            <a:r>
              <a:rPr lang="id" sz="1050">
                <a:solidFill>
                  <a:srgbClr val="1C1C1C"/>
                </a:solidFill>
              </a:rPr>
              <a:t>- Health Care Distributors</a:t>
            </a:r>
            <a:endParaRPr sz="1050">
              <a:solidFill>
                <a:srgbClr val="1C1C1C"/>
              </a:solidFill>
            </a:endParaRPr>
          </a:p>
          <a:p>
            <a:pPr indent="0" lvl="0" marL="0" rtl="0" algn="l">
              <a:spcBef>
                <a:spcPts val="0"/>
              </a:spcBef>
              <a:spcAft>
                <a:spcPts val="0"/>
              </a:spcAft>
              <a:buClr>
                <a:schemeClr val="dk1"/>
              </a:buClr>
              <a:buSzPts val="1100"/>
              <a:buFont typeface="Arial"/>
              <a:buNone/>
            </a:pPr>
            <a:r>
              <a:rPr lang="id" sz="1050">
                <a:solidFill>
                  <a:srgbClr val="1C1C1C"/>
                </a:solidFill>
              </a:rPr>
              <a:t>- Food Retail</a:t>
            </a:r>
            <a:endParaRPr sz="1050">
              <a:solidFill>
                <a:srgbClr val="1C1C1C"/>
              </a:solidFill>
            </a:endParaRPr>
          </a:p>
          <a:p>
            <a:pPr indent="0" lvl="0" marL="0" rtl="0" algn="l">
              <a:spcBef>
                <a:spcPts val="0"/>
              </a:spcBef>
              <a:spcAft>
                <a:spcPts val="0"/>
              </a:spcAft>
              <a:buClr>
                <a:schemeClr val="dk1"/>
              </a:buClr>
              <a:buSzPts val="1100"/>
              <a:buFont typeface="Arial"/>
              <a:buNone/>
            </a:pPr>
            <a:r>
              <a:rPr lang="id" sz="1050">
                <a:solidFill>
                  <a:srgbClr val="1C1C1C"/>
                </a:solidFill>
              </a:rPr>
              <a:t>- Water Utilities</a:t>
            </a:r>
            <a:endParaRPr sz="1050">
              <a:solidFill>
                <a:srgbClr val="1C1C1C"/>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Net Income, Retrun on Equity (roe), Book to Price, and Debit to Asset ratio also remained statisitcally signifiant and maintained their orginal sign from the only metrics model. Interesting to see Basic Earning Power Ratio (bep) have such predictive influence on the model being the largest most postive coefficent.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The top negative variables at the 95% statisitcal signifiant level were:</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 </a:t>
            </a:r>
            <a:r>
              <a:rPr lang="id" sz="1050">
                <a:solidFill>
                  <a:srgbClr val="1C1C1C"/>
                </a:solidFill>
              </a:rPr>
              <a:t>Oil &amp; Gas Equipment &amp; Services</a:t>
            </a:r>
            <a:endParaRPr sz="1050">
              <a:solidFill>
                <a:srgbClr val="1C1C1C"/>
              </a:solidFill>
            </a:endParaRPr>
          </a:p>
          <a:p>
            <a:pPr indent="0" lvl="0" marL="0" rtl="0" algn="l">
              <a:spcBef>
                <a:spcPts val="0"/>
              </a:spcBef>
              <a:spcAft>
                <a:spcPts val="0"/>
              </a:spcAft>
              <a:buClr>
                <a:schemeClr val="dk1"/>
              </a:buClr>
              <a:buSzPts val="1100"/>
              <a:buFont typeface="Arial"/>
              <a:buNone/>
            </a:pPr>
            <a:r>
              <a:rPr lang="id" sz="1050">
                <a:solidFill>
                  <a:srgbClr val="1C1C1C"/>
                </a:solidFill>
              </a:rPr>
              <a:t>- Oil &amp; Gas Exploration &amp; Production</a:t>
            </a:r>
            <a:endParaRPr sz="1050">
              <a:solidFill>
                <a:srgbClr val="1C1C1C"/>
              </a:solidFill>
            </a:endParaRPr>
          </a:p>
          <a:p>
            <a:pPr indent="0" lvl="0" marL="0" rtl="0" algn="l">
              <a:spcBef>
                <a:spcPts val="0"/>
              </a:spcBef>
              <a:spcAft>
                <a:spcPts val="0"/>
              </a:spcAft>
              <a:buClr>
                <a:schemeClr val="dk1"/>
              </a:buClr>
              <a:buSzPts val="1100"/>
              <a:buFont typeface="Arial"/>
              <a:buNone/>
            </a:pPr>
            <a:r>
              <a:rPr lang="id" sz="1050">
                <a:solidFill>
                  <a:srgbClr val="1C1C1C"/>
                </a:solidFill>
              </a:rPr>
              <a:t>- roa</a:t>
            </a:r>
            <a:endParaRPr sz="1050">
              <a:solidFill>
                <a:srgbClr val="1C1C1C"/>
              </a:solidFill>
            </a:endParaRPr>
          </a:p>
          <a:p>
            <a:pPr indent="0" lvl="0" marL="0" rtl="0" algn="l">
              <a:spcBef>
                <a:spcPts val="0"/>
              </a:spcBef>
              <a:spcAft>
                <a:spcPts val="0"/>
              </a:spcAft>
              <a:buClr>
                <a:schemeClr val="dk1"/>
              </a:buClr>
              <a:buSzPts val="1100"/>
              <a:buFont typeface="Arial"/>
              <a:buNone/>
            </a:pPr>
            <a:r>
              <a:rPr lang="id" sz="1050">
                <a:solidFill>
                  <a:srgbClr val="1C1C1C"/>
                </a:solidFill>
              </a:rPr>
              <a:t>- Oil &amp; Gas Drilling</a:t>
            </a:r>
            <a:endParaRPr sz="1050">
              <a:solidFill>
                <a:srgbClr val="1C1C1C"/>
              </a:solidFill>
            </a:endParaRPr>
          </a:p>
          <a:p>
            <a:pPr indent="0" lvl="0" marL="0" rtl="0" algn="l">
              <a:spcBef>
                <a:spcPts val="0"/>
              </a:spcBef>
              <a:spcAft>
                <a:spcPts val="0"/>
              </a:spcAft>
              <a:buClr>
                <a:schemeClr val="dk1"/>
              </a:buClr>
              <a:buSzPts val="1100"/>
              <a:buFont typeface="Arial"/>
              <a:buNone/>
            </a:pPr>
            <a:r>
              <a:rPr lang="id" sz="1050">
                <a:solidFill>
                  <a:srgbClr val="1C1C1C"/>
                </a:solidFill>
              </a:rPr>
              <a:t>- ebit_price</a:t>
            </a:r>
            <a:endParaRPr sz="1050">
              <a:solidFill>
                <a:srgbClr val="1C1C1C"/>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All of these variables were the top statisitcal signifiant negative variables in their respective models (metric and classification). Intersting to see more clasification than metrics. Additionally I must point out EBIT to Price persisted in magnitude and statisitcal signifiant unlike Sales to Price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d">
                <a:solidFill>
                  <a:schemeClr val="dk1"/>
                </a:solidFill>
              </a:rPr>
              <a:t>### **Late  2020 Return Explaintion**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d">
                <a:solidFill>
                  <a:schemeClr val="dk1"/>
                </a:solidFill>
              </a:rPr>
              <a:t>The top positve variables at the 95% statisitcal signifiant level were:</a:t>
            </a:r>
            <a:endParaRPr>
              <a:solidFill>
                <a:schemeClr val="dk1"/>
              </a:solidFill>
            </a:endParaRPr>
          </a:p>
          <a:p>
            <a:pPr indent="0" lvl="0" marL="0" rtl="0" algn="l">
              <a:spcBef>
                <a:spcPts val="0"/>
              </a:spcBef>
              <a:spcAft>
                <a:spcPts val="0"/>
              </a:spcAft>
              <a:buNone/>
            </a:pPr>
            <a:r>
              <a:rPr lang="id">
                <a:solidFill>
                  <a:schemeClr val="dk1"/>
                </a:solidFill>
              </a:rPr>
              <a:t>- </a:t>
            </a:r>
            <a:r>
              <a:rPr lang="id" sz="1050">
                <a:solidFill>
                  <a:srgbClr val="1C1C1C"/>
                </a:solidFill>
              </a:rPr>
              <a:t>Housewares &amp; Specialties</a:t>
            </a:r>
            <a:endParaRPr sz="1050">
              <a:solidFill>
                <a:srgbClr val="1C1C1C"/>
              </a:solidFill>
            </a:endParaRPr>
          </a:p>
          <a:p>
            <a:pPr indent="0" lvl="0" marL="0" rtl="0" algn="l">
              <a:spcBef>
                <a:spcPts val="0"/>
              </a:spcBef>
              <a:spcAft>
                <a:spcPts val="0"/>
              </a:spcAft>
              <a:buNone/>
            </a:pPr>
            <a:r>
              <a:rPr lang="id" sz="1050">
                <a:solidFill>
                  <a:srgbClr val="1C1C1C"/>
                </a:solidFill>
              </a:rPr>
              <a:t>- Automobile Manufacturers</a:t>
            </a:r>
            <a:endParaRPr sz="1050">
              <a:solidFill>
                <a:srgbClr val="1C1C1C"/>
              </a:solidFill>
            </a:endParaRPr>
          </a:p>
          <a:p>
            <a:pPr indent="0" lvl="0" marL="0" rtl="0" algn="l">
              <a:spcBef>
                <a:spcPts val="0"/>
              </a:spcBef>
              <a:spcAft>
                <a:spcPts val="0"/>
              </a:spcAft>
              <a:buNone/>
            </a:pPr>
            <a:r>
              <a:rPr lang="id" sz="1050">
                <a:solidFill>
                  <a:srgbClr val="1C1C1C"/>
                </a:solidFill>
              </a:rPr>
              <a:t>- Home Improvement Retail</a:t>
            </a:r>
            <a:endParaRPr sz="1050">
              <a:solidFill>
                <a:srgbClr val="1C1C1C"/>
              </a:solidFill>
            </a:endParaRPr>
          </a:p>
          <a:p>
            <a:pPr indent="0" lvl="0" marL="0" rtl="0" algn="l">
              <a:spcBef>
                <a:spcPts val="0"/>
              </a:spcBef>
              <a:spcAft>
                <a:spcPts val="0"/>
              </a:spcAft>
              <a:buNone/>
            </a:pPr>
            <a:r>
              <a:rPr lang="id" sz="1050">
                <a:solidFill>
                  <a:srgbClr val="1C1C1C"/>
                </a:solidFill>
              </a:rPr>
              <a:t>- Life &amp; Health Insurance</a:t>
            </a:r>
            <a:endParaRPr sz="1050">
              <a:solidFill>
                <a:srgbClr val="1C1C1C"/>
              </a:solidFill>
            </a:endParaRPr>
          </a:p>
          <a:p>
            <a:pPr indent="0" lvl="0" marL="0" rtl="0" algn="l">
              <a:spcBef>
                <a:spcPts val="0"/>
              </a:spcBef>
              <a:spcAft>
                <a:spcPts val="0"/>
              </a:spcAft>
              <a:buNone/>
            </a:pPr>
            <a:r>
              <a:rPr lang="id" sz="1050">
                <a:solidFill>
                  <a:srgbClr val="1C1C1C"/>
                </a:solidFill>
              </a:rPr>
              <a:t>- ebitda_price</a:t>
            </a:r>
            <a:endParaRPr sz="1050">
              <a:solidFill>
                <a:srgbClr val="1C1C1C"/>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d">
                <a:solidFill>
                  <a:schemeClr val="dk1"/>
                </a:solidFill>
              </a:rPr>
              <a:t>Intersting to see all top positve variables were classification. This means a big indicator of success in late 2020 was the industry.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d">
                <a:solidFill>
                  <a:schemeClr val="dk1"/>
                </a:solidFill>
              </a:rPr>
              <a:t>The top negative variables or least positive at the 95% statisitcal signifiant level were:</a:t>
            </a:r>
            <a:endParaRPr>
              <a:solidFill>
                <a:schemeClr val="dk1"/>
              </a:solidFill>
            </a:endParaRPr>
          </a:p>
          <a:p>
            <a:pPr indent="0" lvl="0" marL="0" rtl="0" algn="l">
              <a:spcBef>
                <a:spcPts val="0"/>
              </a:spcBef>
              <a:spcAft>
                <a:spcPts val="0"/>
              </a:spcAft>
              <a:buNone/>
            </a:pPr>
            <a:r>
              <a:rPr lang="id">
                <a:solidFill>
                  <a:schemeClr val="dk1"/>
                </a:solidFill>
              </a:rPr>
              <a:t>- </a:t>
            </a:r>
            <a:r>
              <a:rPr lang="id" sz="1050">
                <a:solidFill>
                  <a:srgbClr val="1C1C1C"/>
                </a:solidFill>
              </a:rPr>
              <a:t>Commercial Printing</a:t>
            </a:r>
            <a:endParaRPr sz="1050">
              <a:solidFill>
                <a:srgbClr val="1C1C1C"/>
              </a:solidFill>
            </a:endParaRPr>
          </a:p>
          <a:p>
            <a:pPr indent="0" lvl="0" marL="0" rtl="0" algn="l">
              <a:spcBef>
                <a:spcPts val="0"/>
              </a:spcBef>
              <a:spcAft>
                <a:spcPts val="0"/>
              </a:spcAft>
              <a:buNone/>
            </a:pPr>
            <a:r>
              <a:rPr lang="id" sz="1050">
                <a:solidFill>
                  <a:srgbClr val="1C1C1C"/>
                </a:solidFill>
              </a:rPr>
              <a:t>- Gas Utilities</a:t>
            </a:r>
            <a:endParaRPr sz="1050">
              <a:solidFill>
                <a:srgbClr val="1C1C1C"/>
              </a:solidFill>
            </a:endParaRPr>
          </a:p>
          <a:p>
            <a:pPr indent="0" lvl="0" marL="0" rtl="0" algn="l">
              <a:spcBef>
                <a:spcPts val="0"/>
              </a:spcBef>
              <a:spcAft>
                <a:spcPts val="0"/>
              </a:spcAft>
              <a:buNone/>
            </a:pPr>
            <a:r>
              <a:rPr lang="id" sz="1050">
                <a:solidFill>
                  <a:srgbClr val="1C1C1C"/>
                </a:solidFill>
              </a:rPr>
              <a:t>- bep</a:t>
            </a:r>
            <a:endParaRPr sz="1050">
              <a:solidFill>
                <a:srgbClr val="1C1C1C"/>
              </a:solidFill>
            </a:endParaRPr>
          </a:p>
          <a:p>
            <a:pPr indent="0" lvl="0" marL="0" rtl="0" algn="l">
              <a:spcBef>
                <a:spcPts val="0"/>
              </a:spcBef>
              <a:spcAft>
                <a:spcPts val="0"/>
              </a:spcAft>
              <a:buNone/>
            </a:pPr>
            <a:r>
              <a:rPr lang="id" sz="1050">
                <a:solidFill>
                  <a:srgbClr val="1C1C1C"/>
                </a:solidFill>
              </a:rPr>
              <a:t>- Integrated Telecommunication Services</a:t>
            </a:r>
            <a:endParaRPr sz="1050">
              <a:solidFill>
                <a:srgbClr val="1C1C1C"/>
              </a:solidFill>
            </a:endParaRPr>
          </a:p>
          <a:p>
            <a:pPr indent="0" lvl="0" marL="0" rtl="0" algn="l">
              <a:spcBef>
                <a:spcPts val="0"/>
              </a:spcBef>
              <a:spcAft>
                <a:spcPts val="0"/>
              </a:spcAft>
              <a:buNone/>
            </a:pPr>
            <a:r>
              <a:rPr lang="id" sz="1050">
                <a:solidFill>
                  <a:srgbClr val="1C1C1C"/>
                </a:solidFill>
              </a:rPr>
              <a:t>- ebit_price</a:t>
            </a:r>
            <a:endParaRPr sz="1050">
              <a:solidFill>
                <a:srgbClr val="1C1C1C"/>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d">
                <a:solidFill>
                  <a:schemeClr val="dk1"/>
                </a:solidFill>
              </a:rPr>
              <a:t>Interesting to see all top negative variables were metrics. EBIT to Price remains an important indicator even for late 2020 returns. Book Value Share Price with EBIT to Price were the only metrics that maintained the same sign and level of statisitcal signifiant. Sale to Price metric switch from positve to negative. Basic Earning Power and Total Assets were new predictors of low returns for late 2020</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e3d5bec737_1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e3d5bec737_1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e3d5bec737_1_1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e3d5bec737_1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Neuro Network with Lime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e3d5bec737_1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e3d5bec737_1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Improvements in the Futre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3d5bec73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3d5bec73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3d5bec737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3d5bec737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3d5bec737_1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3d5bec737_1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3d5bec737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3d5bec737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3d5bec737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3d5bec737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GIC</a:t>
            </a:r>
            <a:endParaRPr/>
          </a:p>
          <a:p>
            <a:pPr indent="-298450" lvl="0" marL="457200" rtl="0" algn="l">
              <a:spcBef>
                <a:spcPts val="0"/>
              </a:spcBef>
              <a:spcAft>
                <a:spcPts val="0"/>
              </a:spcAft>
              <a:buSzPts val="1100"/>
              <a:buChar char="●"/>
            </a:pPr>
            <a:r>
              <a:rPr lang="id"/>
              <a:t>Global Industrial Classification Standard</a:t>
            </a:r>
            <a:endParaRPr/>
          </a:p>
          <a:p>
            <a:pPr indent="-298450" lvl="0" marL="457200" rtl="0" algn="l">
              <a:spcBef>
                <a:spcPts val="0"/>
              </a:spcBef>
              <a:spcAft>
                <a:spcPts val="0"/>
              </a:spcAft>
              <a:buSzPts val="1100"/>
              <a:buChar char="●"/>
            </a:pPr>
            <a:r>
              <a:rPr lang="id"/>
              <a:t>8 digit</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SIC</a:t>
            </a:r>
            <a:endParaRPr/>
          </a:p>
          <a:p>
            <a:pPr indent="-298450" lvl="0" marL="457200" rtl="0" algn="l">
              <a:spcBef>
                <a:spcPts val="0"/>
              </a:spcBef>
              <a:spcAft>
                <a:spcPts val="0"/>
              </a:spcAft>
              <a:buSzPts val="1100"/>
              <a:buChar char="●"/>
            </a:pPr>
            <a:r>
              <a:rPr lang="id"/>
              <a:t>Standard </a:t>
            </a:r>
            <a:r>
              <a:rPr lang="id">
                <a:solidFill>
                  <a:schemeClr val="dk1"/>
                </a:solidFill>
              </a:rPr>
              <a:t>Industrial </a:t>
            </a:r>
            <a:r>
              <a:rPr lang="id"/>
              <a:t>Classification </a:t>
            </a:r>
            <a:endParaRPr/>
          </a:p>
          <a:p>
            <a:pPr indent="-298450" lvl="0" marL="457200" rtl="0" algn="l">
              <a:spcBef>
                <a:spcPts val="0"/>
              </a:spcBef>
              <a:spcAft>
                <a:spcPts val="0"/>
              </a:spcAft>
              <a:buSzPts val="1100"/>
              <a:buChar char="●"/>
            </a:pPr>
            <a:r>
              <a:rPr lang="id"/>
              <a:t>4 digit</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NAICS</a:t>
            </a:r>
            <a:endParaRPr/>
          </a:p>
          <a:p>
            <a:pPr indent="-298450" lvl="0" marL="457200" rtl="0" algn="l">
              <a:spcBef>
                <a:spcPts val="0"/>
              </a:spcBef>
              <a:spcAft>
                <a:spcPts val="0"/>
              </a:spcAft>
              <a:buSzPts val="1100"/>
              <a:buChar char="●"/>
            </a:pPr>
            <a:r>
              <a:rPr lang="id"/>
              <a:t>North American </a:t>
            </a:r>
            <a:r>
              <a:rPr lang="id"/>
              <a:t>Industry Classification Codes</a:t>
            </a:r>
            <a:endParaRPr/>
          </a:p>
          <a:p>
            <a:pPr indent="-298450" lvl="0" marL="457200" rtl="0" algn="l">
              <a:spcBef>
                <a:spcPts val="0"/>
              </a:spcBef>
              <a:spcAft>
                <a:spcPts val="0"/>
              </a:spcAft>
              <a:buSzPts val="1100"/>
              <a:buChar char="●"/>
            </a:pPr>
            <a:r>
              <a:rPr lang="id"/>
              <a:t>6 digit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e3d5bec737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e3d5bec737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3d5bec737_1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e3d5bec737_1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 **Early 2020 Return Class Explaintion**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The industries hit the hardest at the 95% statisitcal signifiant level were:</a:t>
            </a:r>
            <a:endParaRPr/>
          </a:p>
          <a:p>
            <a:pPr indent="0" lvl="0" marL="0" rtl="0" algn="l">
              <a:spcBef>
                <a:spcPts val="0"/>
              </a:spcBef>
              <a:spcAft>
                <a:spcPts val="0"/>
              </a:spcAft>
              <a:buNone/>
            </a:pPr>
            <a:r>
              <a:rPr lang="id"/>
              <a:t>- Oil &amp; Gas Drilling</a:t>
            </a:r>
            <a:endParaRPr/>
          </a:p>
          <a:p>
            <a:pPr indent="0" lvl="0" marL="0" rtl="0" algn="l">
              <a:spcBef>
                <a:spcPts val="0"/>
              </a:spcBef>
              <a:spcAft>
                <a:spcPts val="0"/>
              </a:spcAft>
              <a:buNone/>
            </a:pPr>
            <a:r>
              <a:rPr lang="id"/>
              <a:t>- Oil &amp; Gas Exploration &amp; Production</a:t>
            </a:r>
            <a:endParaRPr/>
          </a:p>
          <a:p>
            <a:pPr indent="0" lvl="0" marL="0" rtl="0" algn="l">
              <a:spcBef>
                <a:spcPts val="0"/>
              </a:spcBef>
              <a:spcAft>
                <a:spcPts val="0"/>
              </a:spcAft>
              <a:buNone/>
            </a:pPr>
            <a:r>
              <a:rPr lang="id"/>
              <a:t>- Oil &amp; Gas Equipment &amp; Services</a:t>
            </a:r>
            <a:endParaRPr/>
          </a:p>
          <a:p>
            <a:pPr indent="0" lvl="0" marL="0" rtl="0" algn="l">
              <a:spcBef>
                <a:spcPts val="0"/>
              </a:spcBef>
              <a:spcAft>
                <a:spcPts val="0"/>
              </a:spcAft>
              <a:buNone/>
            </a:pPr>
            <a:r>
              <a:rPr lang="id"/>
              <a:t>- Department Stores</a:t>
            </a:r>
            <a:endParaRPr/>
          </a:p>
          <a:p>
            <a:pPr indent="0" lvl="0" marL="0" rtl="0" algn="l">
              <a:spcBef>
                <a:spcPts val="0"/>
              </a:spcBef>
              <a:spcAft>
                <a:spcPts val="0"/>
              </a:spcAft>
              <a:buNone/>
            </a:pPr>
            <a:r>
              <a:rPr lang="id"/>
              <a:t>- Hotel &amp; Resort REITs</a:t>
            </a:r>
            <a:endParaRPr/>
          </a:p>
          <a:p>
            <a:pPr indent="0" lvl="0" marL="0" rtl="0" algn="l">
              <a:spcBef>
                <a:spcPts val="0"/>
              </a:spcBef>
              <a:spcAft>
                <a:spcPts val="0"/>
              </a:spcAft>
              <a:buNone/>
            </a:pPr>
            <a:r>
              <a:rPr lang="id"/>
              <a:t>- Airlines</a:t>
            </a:r>
            <a:endParaRPr/>
          </a:p>
          <a:p>
            <a:pPr indent="0" lvl="0" marL="0" rtl="0" algn="l">
              <a:spcBef>
                <a:spcPts val="0"/>
              </a:spcBef>
              <a:spcAft>
                <a:spcPts val="0"/>
              </a:spcAft>
              <a:buNone/>
            </a:pPr>
            <a:r>
              <a:rPr lang="id"/>
              <a:t>- Mortgage REITs</a:t>
            </a:r>
            <a:endParaRPr/>
          </a:p>
          <a:p>
            <a:pPr indent="0" lvl="0" marL="0" rtl="0" algn="l">
              <a:spcBef>
                <a:spcPts val="0"/>
              </a:spcBef>
              <a:spcAft>
                <a:spcPts val="0"/>
              </a:spcAft>
              <a:buNone/>
            </a:pPr>
            <a:r>
              <a:rPr lang="id"/>
              <a:t>- Casinos &amp; Gaming</a:t>
            </a:r>
            <a:endParaRPr/>
          </a:p>
          <a:p>
            <a:pPr indent="0" lvl="0" marL="0" rtl="0" algn="l">
              <a:spcBef>
                <a:spcPts val="0"/>
              </a:spcBef>
              <a:spcAft>
                <a:spcPts val="0"/>
              </a:spcAft>
              <a:buNone/>
            </a:pPr>
            <a:r>
              <a:rPr lang="id"/>
              <a:t>- Hotels, Resorts &amp; Cruise Lines</a:t>
            </a:r>
            <a:endParaRPr/>
          </a:p>
          <a:p>
            <a:pPr indent="0" lvl="0" marL="0" rtl="0" algn="l">
              <a:spcBef>
                <a:spcPts val="0"/>
              </a:spcBef>
              <a:spcAft>
                <a:spcPts val="0"/>
              </a:spcAft>
              <a:buNone/>
            </a:pPr>
            <a:r>
              <a:rPr lang="id"/>
              <a:t>- Homefurnishing Retail</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This makes sense seeing as people stopped drive and demand for gas declined, people stopped going out to shop, travel and rereational activites were haulted, and many people were behind on their rent.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The industries least affected at the 95% statisitcal signifiant level were:</a:t>
            </a:r>
            <a:endParaRPr/>
          </a:p>
          <a:p>
            <a:pPr indent="0" lvl="0" marL="0" rtl="0" algn="l">
              <a:spcBef>
                <a:spcPts val="0"/>
              </a:spcBef>
              <a:spcAft>
                <a:spcPts val="0"/>
              </a:spcAft>
              <a:buNone/>
            </a:pPr>
            <a:r>
              <a:rPr lang="id"/>
              <a:t>- Health Care Services</a:t>
            </a:r>
            <a:endParaRPr/>
          </a:p>
          <a:p>
            <a:pPr indent="0" lvl="0" marL="0" rtl="0" algn="l">
              <a:spcBef>
                <a:spcPts val="0"/>
              </a:spcBef>
              <a:spcAft>
                <a:spcPts val="0"/>
              </a:spcAft>
              <a:buNone/>
            </a:pPr>
            <a:r>
              <a:rPr lang="id"/>
              <a:t>- Life Sciences Tools &amp; Services</a:t>
            </a:r>
            <a:endParaRPr/>
          </a:p>
          <a:p>
            <a:pPr indent="0" lvl="0" marL="0" rtl="0" algn="l">
              <a:spcBef>
                <a:spcPts val="0"/>
              </a:spcBef>
              <a:spcAft>
                <a:spcPts val="0"/>
              </a:spcAft>
              <a:buNone/>
            </a:pPr>
            <a:r>
              <a:rPr lang="id"/>
              <a:t>- Electric Utilities</a:t>
            </a:r>
            <a:endParaRPr/>
          </a:p>
          <a:p>
            <a:pPr indent="0" lvl="0" marL="0" rtl="0" algn="l">
              <a:spcBef>
                <a:spcPts val="0"/>
              </a:spcBef>
              <a:spcAft>
                <a:spcPts val="0"/>
              </a:spcAft>
              <a:buNone/>
            </a:pPr>
            <a:r>
              <a:rPr lang="id"/>
              <a:t>- Multi-Utilities</a:t>
            </a:r>
            <a:endParaRPr/>
          </a:p>
          <a:p>
            <a:pPr indent="0" lvl="0" marL="0" rtl="0" algn="l">
              <a:spcBef>
                <a:spcPts val="0"/>
              </a:spcBef>
              <a:spcAft>
                <a:spcPts val="0"/>
              </a:spcAft>
              <a:buNone/>
            </a:pPr>
            <a:r>
              <a:rPr lang="id"/>
              <a:t>- Health Care Supplies</a:t>
            </a:r>
            <a:endParaRPr/>
          </a:p>
          <a:p>
            <a:pPr indent="0" lvl="0" marL="0" rtl="0" algn="l">
              <a:spcBef>
                <a:spcPts val="0"/>
              </a:spcBef>
              <a:spcAft>
                <a:spcPts val="0"/>
              </a:spcAft>
              <a:buNone/>
            </a:pPr>
            <a:r>
              <a:rPr lang="id"/>
              <a:t>- Specialized REITs</a:t>
            </a:r>
            <a:endParaRPr/>
          </a:p>
          <a:p>
            <a:pPr indent="0" lvl="0" marL="0" rtl="0" algn="l">
              <a:spcBef>
                <a:spcPts val="0"/>
              </a:spcBef>
              <a:spcAft>
                <a:spcPts val="0"/>
              </a:spcAft>
              <a:buNone/>
            </a:pPr>
            <a:r>
              <a:rPr lang="id"/>
              <a:t>- Application Software</a:t>
            </a:r>
            <a:endParaRPr/>
          </a:p>
          <a:p>
            <a:pPr indent="0" lvl="0" marL="0" rtl="0" algn="l">
              <a:spcBef>
                <a:spcPts val="0"/>
              </a:spcBef>
              <a:spcAft>
                <a:spcPts val="0"/>
              </a:spcAft>
              <a:buNone/>
            </a:pPr>
            <a:r>
              <a:rPr lang="id"/>
              <a:t>- Packaged Foods &amp; Meats</a:t>
            </a:r>
            <a:endParaRPr/>
          </a:p>
          <a:p>
            <a:pPr indent="0" lvl="0" marL="0" rtl="0" algn="l">
              <a:spcBef>
                <a:spcPts val="0"/>
              </a:spcBef>
              <a:spcAft>
                <a:spcPts val="0"/>
              </a:spcAft>
              <a:buNone/>
            </a:pPr>
            <a:r>
              <a:rPr lang="id"/>
              <a:t>- Biotechnology</a:t>
            </a:r>
            <a:endParaRPr/>
          </a:p>
          <a:p>
            <a:pPr indent="0" lvl="0" marL="0" rtl="0" algn="l">
              <a:spcBef>
                <a:spcPts val="0"/>
              </a:spcBef>
              <a:spcAft>
                <a:spcPts val="0"/>
              </a:spcAft>
              <a:buNone/>
            </a:pPr>
            <a:r>
              <a:rPr lang="id"/>
              <a:t>- Health Care Equipment</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This makes sense seeing as mask and other health care and related tools were high in demand, everyone was in their homes using alot of utlities, and people need software and packaged good to work from home.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3280800" y="-2100100"/>
            <a:ext cx="2541000" cy="9343800"/>
          </a:xfrm>
          <a:prstGeom prst="rect">
            <a:avLst/>
          </a:pr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288151" y="763225"/>
            <a:ext cx="3746100" cy="2052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4288150" y="2695200"/>
            <a:ext cx="42177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E8E8E8"/>
              </a:buClr>
              <a:buSzPts val="2200"/>
              <a:buNone/>
              <a:defRPr sz="2200">
                <a:solidFill>
                  <a:srgbClr val="E8E8E8"/>
                </a:solidFill>
              </a:defRPr>
            </a:lvl1pPr>
            <a:lvl2pPr lvl="1">
              <a:lnSpc>
                <a:spcPct val="100000"/>
              </a:lnSpc>
              <a:spcBef>
                <a:spcPts val="0"/>
              </a:spcBef>
              <a:spcAft>
                <a:spcPts val="0"/>
              </a:spcAft>
              <a:buClr>
                <a:srgbClr val="E8E8E8"/>
              </a:buClr>
              <a:buSzPts val="2200"/>
              <a:buNone/>
              <a:defRPr sz="2200">
                <a:solidFill>
                  <a:srgbClr val="E8E8E8"/>
                </a:solidFill>
              </a:defRPr>
            </a:lvl2pPr>
            <a:lvl3pPr lvl="2">
              <a:lnSpc>
                <a:spcPct val="100000"/>
              </a:lnSpc>
              <a:spcBef>
                <a:spcPts val="0"/>
              </a:spcBef>
              <a:spcAft>
                <a:spcPts val="0"/>
              </a:spcAft>
              <a:buClr>
                <a:srgbClr val="E8E8E8"/>
              </a:buClr>
              <a:buSzPts val="2200"/>
              <a:buNone/>
              <a:defRPr sz="2200">
                <a:solidFill>
                  <a:srgbClr val="E8E8E8"/>
                </a:solidFill>
              </a:defRPr>
            </a:lvl3pPr>
            <a:lvl4pPr lvl="3">
              <a:lnSpc>
                <a:spcPct val="100000"/>
              </a:lnSpc>
              <a:spcBef>
                <a:spcPts val="0"/>
              </a:spcBef>
              <a:spcAft>
                <a:spcPts val="0"/>
              </a:spcAft>
              <a:buClr>
                <a:srgbClr val="E8E8E8"/>
              </a:buClr>
              <a:buSzPts val="2200"/>
              <a:buNone/>
              <a:defRPr sz="2200">
                <a:solidFill>
                  <a:srgbClr val="E8E8E8"/>
                </a:solidFill>
              </a:defRPr>
            </a:lvl4pPr>
            <a:lvl5pPr lvl="4">
              <a:lnSpc>
                <a:spcPct val="100000"/>
              </a:lnSpc>
              <a:spcBef>
                <a:spcPts val="0"/>
              </a:spcBef>
              <a:spcAft>
                <a:spcPts val="0"/>
              </a:spcAft>
              <a:buClr>
                <a:srgbClr val="E8E8E8"/>
              </a:buClr>
              <a:buSzPts val="2200"/>
              <a:buNone/>
              <a:defRPr sz="2200">
                <a:solidFill>
                  <a:srgbClr val="E8E8E8"/>
                </a:solidFill>
              </a:defRPr>
            </a:lvl5pPr>
            <a:lvl6pPr lvl="5">
              <a:lnSpc>
                <a:spcPct val="100000"/>
              </a:lnSpc>
              <a:spcBef>
                <a:spcPts val="0"/>
              </a:spcBef>
              <a:spcAft>
                <a:spcPts val="0"/>
              </a:spcAft>
              <a:buClr>
                <a:srgbClr val="E8E8E8"/>
              </a:buClr>
              <a:buSzPts val="2200"/>
              <a:buNone/>
              <a:defRPr sz="2200">
                <a:solidFill>
                  <a:srgbClr val="E8E8E8"/>
                </a:solidFill>
              </a:defRPr>
            </a:lvl6pPr>
            <a:lvl7pPr lvl="6">
              <a:lnSpc>
                <a:spcPct val="100000"/>
              </a:lnSpc>
              <a:spcBef>
                <a:spcPts val="0"/>
              </a:spcBef>
              <a:spcAft>
                <a:spcPts val="0"/>
              </a:spcAft>
              <a:buClr>
                <a:srgbClr val="E8E8E8"/>
              </a:buClr>
              <a:buSzPts val="2200"/>
              <a:buNone/>
              <a:defRPr sz="2200">
                <a:solidFill>
                  <a:srgbClr val="E8E8E8"/>
                </a:solidFill>
              </a:defRPr>
            </a:lvl7pPr>
            <a:lvl8pPr lvl="7">
              <a:lnSpc>
                <a:spcPct val="100000"/>
              </a:lnSpc>
              <a:spcBef>
                <a:spcPts val="0"/>
              </a:spcBef>
              <a:spcAft>
                <a:spcPts val="0"/>
              </a:spcAft>
              <a:buClr>
                <a:srgbClr val="E8E8E8"/>
              </a:buClr>
              <a:buSzPts val="2200"/>
              <a:buNone/>
              <a:defRPr sz="2200">
                <a:solidFill>
                  <a:srgbClr val="E8E8E8"/>
                </a:solidFill>
              </a:defRPr>
            </a:lvl8pPr>
            <a:lvl9pPr lvl="8">
              <a:lnSpc>
                <a:spcPct val="100000"/>
              </a:lnSpc>
              <a:spcBef>
                <a:spcPts val="0"/>
              </a:spcBef>
              <a:spcAft>
                <a:spcPts val="0"/>
              </a:spcAft>
              <a:buClr>
                <a:srgbClr val="E8E8E8"/>
              </a:buClr>
              <a:buSzPts val="2200"/>
              <a:buNone/>
              <a:defRPr sz="2200">
                <a:solidFill>
                  <a:srgbClr val="E8E8E8"/>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4" name="Google Shape;14;p2"/>
          <p:cNvSpPr/>
          <p:nvPr/>
        </p:nvSpPr>
        <p:spPr>
          <a:xfrm>
            <a:off x="8167400" y="-3188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813950" y="4105000"/>
            <a:ext cx="2076977" cy="1038505"/>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485525" y="-5491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311700" y="12585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9" name="Google Shape;6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70" name="Google Shape;70;p11"/>
          <p:cNvSpPr txBox="1"/>
          <p:nvPr>
            <p:ph idx="1" type="subTitle"/>
          </p:nvPr>
        </p:nvSpPr>
        <p:spPr>
          <a:xfrm>
            <a:off x="2463150" y="3001150"/>
            <a:ext cx="4217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200"/>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71" name="Google Shape;71;p11"/>
          <p:cNvSpPr/>
          <p:nvPr/>
        </p:nvSpPr>
        <p:spPr>
          <a:xfrm rot="9899954">
            <a:off x="-299103" y="4199516"/>
            <a:ext cx="1295230" cy="1552148"/>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099185" y="-373704"/>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5" name="Shape 75"/>
        <p:cNvGrpSpPr/>
        <p:nvPr/>
      </p:nvGrpSpPr>
      <p:grpSpPr>
        <a:xfrm>
          <a:off x="0" y="0"/>
          <a:ext cx="0" cy="0"/>
          <a:chOff x="0" y="0"/>
          <a:chExt cx="0" cy="0"/>
        </a:xfrm>
      </p:grpSpPr>
      <p:sp>
        <p:nvSpPr>
          <p:cNvPr id="76" name="Google Shape;76;p13"/>
          <p:cNvSpPr/>
          <p:nvPr/>
        </p:nvSpPr>
        <p:spPr>
          <a:xfrm>
            <a:off x="2382150" y="381750"/>
            <a:ext cx="4379700" cy="4380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2491650" y="1385450"/>
            <a:ext cx="41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78" name="Google Shape;78;p13"/>
          <p:cNvSpPr txBox="1"/>
          <p:nvPr>
            <p:ph idx="1" type="subTitle"/>
          </p:nvPr>
        </p:nvSpPr>
        <p:spPr>
          <a:xfrm>
            <a:off x="2463150" y="2965450"/>
            <a:ext cx="4217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sz="2200">
                <a:solidFill>
                  <a:schemeClr val="dk2"/>
                </a:solidFill>
              </a:defRPr>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79" name="Google Shape;79;p13"/>
          <p:cNvSpPr/>
          <p:nvPr/>
        </p:nvSpPr>
        <p:spPr>
          <a:xfrm>
            <a:off x="8167400" y="-3188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rot="9899954">
            <a:off x="-299103" y="4199516"/>
            <a:ext cx="1295230" cy="1552148"/>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81" name="Shape 81"/>
        <p:cNvGrpSpPr/>
        <p:nvPr/>
      </p:nvGrpSpPr>
      <p:grpSpPr>
        <a:xfrm>
          <a:off x="0" y="0"/>
          <a:ext cx="0" cy="0"/>
          <a:chOff x="0" y="0"/>
          <a:chExt cx="0" cy="0"/>
        </a:xfrm>
      </p:grpSpPr>
      <p:sp>
        <p:nvSpPr>
          <p:cNvPr id="82" name="Google Shape;82;p14"/>
          <p:cNvSpPr txBox="1"/>
          <p:nvPr>
            <p:ph idx="1" type="subTitle"/>
          </p:nvPr>
        </p:nvSpPr>
        <p:spPr>
          <a:xfrm>
            <a:off x="2463150" y="1502787"/>
            <a:ext cx="4217700" cy="15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2200"/>
              <a:buFont typeface="Roboto"/>
              <a:buNone/>
              <a:defRPr sz="2200">
                <a:solidFill>
                  <a:srgbClr val="1C1C1C"/>
                </a:solidFill>
                <a:latin typeface="Roboto"/>
                <a:ea typeface="Roboto"/>
                <a:cs typeface="Roboto"/>
                <a:sym typeface="Roboto"/>
              </a:defRPr>
            </a:lvl1pPr>
            <a:lvl2pPr lvl="1" rtl="0" algn="ctr">
              <a:lnSpc>
                <a:spcPct val="100000"/>
              </a:lnSpc>
              <a:spcBef>
                <a:spcPts val="0"/>
              </a:spcBef>
              <a:spcAft>
                <a:spcPts val="0"/>
              </a:spcAft>
              <a:buClr>
                <a:srgbClr val="1C1C1C"/>
              </a:buClr>
              <a:buSzPts val="2200"/>
              <a:buFont typeface="Roboto"/>
              <a:buNone/>
              <a:defRPr sz="2200">
                <a:solidFill>
                  <a:srgbClr val="1C1C1C"/>
                </a:solidFill>
                <a:latin typeface="Roboto"/>
                <a:ea typeface="Roboto"/>
                <a:cs typeface="Roboto"/>
                <a:sym typeface="Roboto"/>
              </a:defRPr>
            </a:lvl2pPr>
            <a:lvl3pPr lvl="2" rtl="0" algn="ctr">
              <a:lnSpc>
                <a:spcPct val="100000"/>
              </a:lnSpc>
              <a:spcBef>
                <a:spcPts val="0"/>
              </a:spcBef>
              <a:spcAft>
                <a:spcPts val="0"/>
              </a:spcAft>
              <a:buClr>
                <a:srgbClr val="1C1C1C"/>
              </a:buClr>
              <a:buSzPts val="2200"/>
              <a:buFont typeface="Roboto"/>
              <a:buNone/>
              <a:defRPr sz="2200">
                <a:solidFill>
                  <a:srgbClr val="1C1C1C"/>
                </a:solidFill>
                <a:latin typeface="Roboto"/>
                <a:ea typeface="Roboto"/>
                <a:cs typeface="Roboto"/>
                <a:sym typeface="Roboto"/>
              </a:defRPr>
            </a:lvl3pPr>
            <a:lvl4pPr lvl="3" rtl="0" algn="ctr">
              <a:lnSpc>
                <a:spcPct val="100000"/>
              </a:lnSpc>
              <a:spcBef>
                <a:spcPts val="0"/>
              </a:spcBef>
              <a:spcAft>
                <a:spcPts val="0"/>
              </a:spcAft>
              <a:buClr>
                <a:srgbClr val="1C1C1C"/>
              </a:buClr>
              <a:buSzPts val="2200"/>
              <a:buFont typeface="Roboto"/>
              <a:buNone/>
              <a:defRPr sz="2200">
                <a:solidFill>
                  <a:srgbClr val="1C1C1C"/>
                </a:solidFill>
                <a:latin typeface="Roboto"/>
                <a:ea typeface="Roboto"/>
                <a:cs typeface="Roboto"/>
                <a:sym typeface="Roboto"/>
              </a:defRPr>
            </a:lvl4pPr>
            <a:lvl5pPr lvl="4" rtl="0" algn="ctr">
              <a:lnSpc>
                <a:spcPct val="100000"/>
              </a:lnSpc>
              <a:spcBef>
                <a:spcPts val="0"/>
              </a:spcBef>
              <a:spcAft>
                <a:spcPts val="0"/>
              </a:spcAft>
              <a:buClr>
                <a:srgbClr val="1C1C1C"/>
              </a:buClr>
              <a:buSzPts val="2200"/>
              <a:buFont typeface="Roboto"/>
              <a:buNone/>
              <a:defRPr sz="2200">
                <a:solidFill>
                  <a:srgbClr val="1C1C1C"/>
                </a:solidFill>
                <a:latin typeface="Roboto"/>
                <a:ea typeface="Roboto"/>
                <a:cs typeface="Roboto"/>
                <a:sym typeface="Roboto"/>
              </a:defRPr>
            </a:lvl5pPr>
            <a:lvl6pPr lvl="5" rtl="0" algn="ctr">
              <a:lnSpc>
                <a:spcPct val="100000"/>
              </a:lnSpc>
              <a:spcBef>
                <a:spcPts val="0"/>
              </a:spcBef>
              <a:spcAft>
                <a:spcPts val="0"/>
              </a:spcAft>
              <a:buClr>
                <a:srgbClr val="1C1C1C"/>
              </a:buClr>
              <a:buSzPts val="2200"/>
              <a:buFont typeface="Roboto"/>
              <a:buNone/>
              <a:defRPr sz="2200">
                <a:solidFill>
                  <a:srgbClr val="1C1C1C"/>
                </a:solidFill>
                <a:latin typeface="Roboto"/>
                <a:ea typeface="Roboto"/>
                <a:cs typeface="Roboto"/>
                <a:sym typeface="Roboto"/>
              </a:defRPr>
            </a:lvl6pPr>
            <a:lvl7pPr lvl="6" rtl="0" algn="ctr">
              <a:lnSpc>
                <a:spcPct val="100000"/>
              </a:lnSpc>
              <a:spcBef>
                <a:spcPts val="0"/>
              </a:spcBef>
              <a:spcAft>
                <a:spcPts val="0"/>
              </a:spcAft>
              <a:buClr>
                <a:srgbClr val="1C1C1C"/>
              </a:buClr>
              <a:buSzPts val="2200"/>
              <a:buFont typeface="Roboto"/>
              <a:buNone/>
              <a:defRPr sz="2200">
                <a:solidFill>
                  <a:srgbClr val="1C1C1C"/>
                </a:solidFill>
                <a:latin typeface="Roboto"/>
                <a:ea typeface="Roboto"/>
                <a:cs typeface="Roboto"/>
                <a:sym typeface="Roboto"/>
              </a:defRPr>
            </a:lvl7pPr>
            <a:lvl8pPr lvl="7" rtl="0" algn="ctr">
              <a:lnSpc>
                <a:spcPct val="100000"/>
              </a:lnSpc>
              <a:spcBef>
                <a:spcPts val="0"/>
              </a:spcBef>
              <a:spcAft>
                <a:spcPts val="0"/>
              </a:spcAft>
              <a:buClr>
                <a:srgbClr val="1C1C1C"/>
              </a:buClr>
              <a:buSzPts val="2200"/>
              <a:buFont typeface="Roboto"/>
              <a:buNone/>
              <a:defRPr sz="2200">
                <a:solidFill>
                  <a:srgbClr val="1C1C1C"/>
                </a:solidFill>
                <a:latin typeface="Roboto"/>
                <a:ea typeface="Roboto"/>
                <a:cs typeface="Roboto"/>
                <a:sym typeface="Roboto"/>
              </a:defRPr>
            </a:lvl8pPr>
            <a:lvl9pPr lvl="8" rtl="0" algn="ctr">
              <a:lnSpc>
                <a:spcPct val="100000"/>
              </a:lnSpc>
              <a:spcBef>
                <a:spcPts val="0"/>
              </a:spcBef>
              <a:spcAft>
                <a:spcPts val="0"/>
              </a:spcAft>
              <a:buClr>
                <a:srgbClr val="1C1C1C"/>
              </a:buClr>
              <a:buSzPts val="2200"/>
              <a:buFont typeface="Roboto"/>
              <a:buNone/>
              <a:defRPr sz="2200">
                <a:solidFill>
                  <a:srgbClr val="1C1C1C"/>
                </a:solidFill>
                <a:latin typeface="Roboto"/>
                <a:ea typeface="Roboto"/>
                <a:cs typeface="Roboto"/>
                <a:sym typeface="Roboto"/>
              </a:defRPr>
            </a:lvl9pPr>
          </a:lstStyle>
          <a:p/>
        </p:txBody>
      </p:sp>
      <p:sp>
        <p:nvSpPr>
          <p:cNvPr id="83" name="Google Shape;83;p14"/>
          <p:cNvSpPr txBox="1"/>
          <p:nvPr>
            <p:ph type="title"/>
          </p:nvPr>
        </p:nvSpPr>
        <p:spPr>
          <a:xfrm>
            <a:off x="2801400" y="3068038"/>
            <a:ext cx="354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84" name="Google Shape;84;p14"/>
          <p:cNvSpPr/>
          <p:nvPr/>
        </p:nvSpPr>
        <p:spPr>
          <a:xfrm>
            <a:off x="-789600" y="-84787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7129650" y="35506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spTree>
      <p:nvGrpSpPr>
        <p:cNvPr id="86" name="Shape 86"/>
        <p:cNvGrpSpPr/>
        <p:nvPr/>
      </p:nvGrpSpPr>
      <p:grpSpPr>
        <a:xfrm>
          <a:off x="0" y="0"/>
          <a:ext cx="0" cy="0"/>
          <a:chOff x="0" y="0"/>
          <a:chExt cx="0" cy="0"/>
        </a:xfrm>
      </p:grpSpPr>
      <p:sp>
        <p:nvSpPr>
          <p:cNvPr id="87" name="Google Shape;87;p15"/>
          <p:cNvSpPr txBox="1"/>
          <p:nvPr>
            <p:ph type="title"/>
          </p:nvPr>
        </p:nvSpPr>
        <p:spPr>
          <a:xfrm>
            <a:off x="1384269" y="1235275"/>
            <a:ext cx="3924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5"/>
          <p:cNvSpPr txBox="1"/>
          <p:nvPr>
            <p:ph idx="1" type="subTitle"/>
          </p:nvPr>
        </p:nvSpPr>
        <p:spPr>
          <a:xfrm>
            <a:off x="1384269" y="180427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89" name="Google Shape;89;p15"/>
          <p:cNvSpPr txBox="1"/>
          <p:nvPr>
            <p:ph hasCustomPrompt="1" idx="2" type="title"/>
          </p:nvPr>
        </p:nvSpPr>
        <p:spPr>
          <a:xfrm>
            <a:off x="1384269" y="71985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5"/>
          <p:cNvSpPr txBox="1"/>
          <p:nvPr>
            <p:ph idx="3" type="title"/>
          </p:nvPr>
        </p:nvSpPr>
        <p:spPr>
          <a:xfrm>
            <a:off x="1384269" y="3418225"/>
            <a:ext cx="319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5"/>
          <p:cNvSpPr txBox="1"/>
          <p:nvPr>
            <p:ph idx="4" type="subTitle"/>
          </p:nvPr>
        </p:nvSpPr>
        <p:spPr>
          <a:xfrm>
            <a:off x="1384269" y="398722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92" name="Google Shape;92;p15"/>
          <p:cNvSpPr txBox="1"/>
          <p:nvPr>
            <p:ph hasCustomPrompt="1" idx="5" type="title"/>
          </p:nvPr>
        </p:nvSpPr>
        <p:spPr>
          <a:xfrm>
            <a:off x="1384269" y="290280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5"/>
          <p:cNvSpPr txBox="1"/>
          <p:nvPr>
            <p:ph idx="6" type="title"/>
          </p:nvPr>
        </p:nvSpPr>
        <p:spPr>
          <a:xfrm>
            <a:off x="5385419" y="1235275"/>
            <a:ext cx="319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5"/>
          <p:cNvSpPr txBox="1"/>
          <p:nvPr>
            <p:ph idx="7" type="subTitle"/>
          </p:nvPr>
        </p:nvSpPr>
        <p:spPr>
          <a:xfrm>
            <a:off x="5385419" y="180427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95" name="Google Shape;95;p15"/>
          <p:cNvSpPr txBox="1"/>
          <p:nvPr>
            <p:ph hasCustomPrompt="1" idx="8" type="title"/>
          </p:nvPr>
        </p:nvSpPr>
        <p:spPr>
          <a:xfrm>
            <a:off x="5385419" y="71985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5"/>
          <p:cNvSpPr txBox="1"/>
          <p:nvPr>
            <p:ph idx="9" type="title"/>
          </p:nvPr>
        </p:nvSpPr>
        <p:spPr>
          <a:xfrm>
            <a:off x="5385419" y="3418225"/>
            <a:ext cx="319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5"/>
          <p:cNvSpPr txBox="1"/>
          <p:nvPr>
            <p:ph idx="13" type="subTitle"/>
          </p:nvPr>
        </p:nvSpPr>
        <p:spPr>
          <a:xfrm>
            <a:off x="5385419" y="3987225"/>
            <a:ext cx="2412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98" name="Google Shape;98;p15"/>
          <p:cNvSpPr txBox="1"/>
          <p:nvPr>
            <p:ph hasCustomPrompt="1" idx="14" type="title"/>
          </p:nvPr>
        </p:nvSpPr>
        <p:spPr>
          <a:xfrm>
            <a:off x="5385419" y="2902800"/>
            <a:ext cx="125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5"/>
          <p:cNvSpPr/>
          <p:nvPr/>
        </p:nvSpPr>
        <p:spPr>
          <a:xfrm rot="-8100000">
            <a:off x="7695036" y="23885"/>
            <a:ext cx="2062563" cy="1031298"/>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rot="2700000">
            <a:off x="-489646" y="4521452"/>
            <a:ext cx="1469637" cy="734830"/>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01" name="Shape 101"/>
        <p:cNvGrpSpPr/>
        <p:nvPr/>
      </p:nvGrpSpPr>
      <p:grpSpPr>
        <a:xfrm>
          <a:off x="0" y="0"/>
          <a:ext cx="0" cy="0"/>
          <a:chOff x="0" y="0"/>
          <a:chExt cx="0" cy="0"/>
        </a:xfrm>
      </p:grpSpPr>
      <p:sp>
        <p:nvSpPr>
          <p:cNvPr id="102" name="Google Shape;102;p1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3" name="Google Shape;103;p16"/>
          <p:cNvSpPr txBox="1"/>
          <p:nvPr>
            <p:ph idx="2" type="title"/>
          </p:nvPr>
        </p:nvSpPr>
        <p:spPr>
          <a:xfrm>
            <a:off x="85620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 name="Google Shape;104;p16"/>
          <p:cNvSpPr txBox="1"/>
          <p:nvPr>
            <p:ph idx="1" type="subTitle"/>
          </p:nvPr>
        </p:nvSpPr>
        <p:spPr>
          <a:xfrm>
            <a:off x="83025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5" name="Google Shape;105;p16"/>
          <p:cNvSpPr txBox="1"/>
          <p:nvPr>
            <p:ph idx="3" type="subTitle"/>
          </p:nvPr>
        </p:nvSpPr>
        <p:spPr>
          <a:xfrm>
            <a:off x="3376625"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06" name="Google Shape;106;p16"/>
          <p:cNvSpPr txBox="1"/>
          <p:nvPr>
            <p:ph idx="4" type="subTitle"/>
          </p:nvPr>
        </p:nvSpPr>
        <p:spPr>
          <a:xfrm>
            <a:off x="593775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07" name="Google Shape;107;p16"/>
          <p:cNvSpPr/>
          <p:nvPr/>
        </p:nvSpPr>
        <p:spPr>
          <a:xfrm>
            <a:off x="-789575" y="-771100"/>
            <a:ext cx="2102400" cy="210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7841425" y="4087275"/>
            <a:ext cx="2102400" cy="210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5" type="title"/>
          </p:nvPr>
        </p:nvSpPr>
        <p:spPr>
          <a:xfrm>
            <a:off x="34099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 name="Google Shape;110;p16"/>
          <p:cNvSpPr txBox="1"/>
          <p:nvPr>
            <p:ph idx="6" type="title"/>
          </p:nvPr>
        </p:nvSpPr>
        <p:spPr>
          <a:xfrm>
            <a:off x="592300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1" name="Google Shape;111;p16"/>
          <p:cNvSpPr txBox="1"/>
          <p:nvPr>
            <p:ph hasCustomPrompt="1" idx="7" type="title"/>
          </p:nvPr>
        </p:nvSpPr>
        <p:spPr>
          <a:xfrm>
            <a:off x="1252350" y="19307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600"/>
              <a:buNone/>
              <a:defRPr sz="2600">
                <a:solidFill>
                  <a:schemeClr val="dk2"/>
                </a:solidFill>
              </a:defRPr>
            </a:lvl1pPr>
            <a:lvl2pPr lvl="1" rtl="0" algn="ctr">
              <a:spcBef>
                <a:spcPts val="0"/>
              </a:spcBef>
              <a:spcAft>
                <a:spcPts val="0"/>
              </a:spcAft>
              <a:buClr>
                <a:schemeClr val="dk2"/>
              </a:buClr>
              <a:buSzPts val="2600"/>
              <a:buNone/>
              <a:defRPr sz="2600">
                <a:solidFill>
                  <a:schemeClr val="dk2"/>
                </a:solidFill>
              </a:defRPr>
            </a:lvl2pPr>
            <a:lvl3pPr lvl="2" rtl="0" algn="ctr">
              <a:spcBef>
                <a:spcPts val="0"/>
              </a:spcBef>
              <a:spcAft>
                <a:spcPts val="0"/>
              </a:spcAft>
              <a:buClr>
                <a:schemeClr val="dk2"/>
              </a:buClr>
              <a:buSzPts val="2600"/>
              <a:buNone/>
              <a:defRPr sz="2600">
                <a:solidFill>
                  <a:schemeClr val="dk2"/>
                </a:solidFill>
              </a:defRPr>
            </a:lvl3pPr>
            <a:lvl4pPr lvl="3" rtl="0" algn="ctr">
              <a:spcBef>
                <a:spcPts val="0"/>
              </a:spcBef>
              <a:spcAft>
                <a:spcPts val="0"/>
              </a:spcAft>
              <a:buClr>
                <a:schemeClr val="dk2"/>
              </a:buClr>
              <a:buSzPts val="2600"/>
              <a:buNone/>
              <a:defRPr sz="2600">
                <a:solidFill>
                  <a:schemeClr val="dk2"/>
                </a:solidFill>
              </a:defRPr>
            </a:lvl4pPr>
            <a:lvl5pPr lvl="4" rtl="0" algn="ctr">
              <a:spcBef>
                <a:spcPts val="0"/>
              </a:spcBef>
              <a:spcAft>
                <a:spcPts val="0"/>
              </a:spcAft>
              <a:buClr>
                <a:schemeClr val="dk2"/>
              </a:buClr>
              <a:buSzPts val="2600"/>
              <a:buNone/>
              <a:defRPr sz="2600">
                <a:solidFill>
                  <a:schemeClr val="dk2"/>
                </a:solidFill>
              </a:defRPr>
            </a:lvl5pPr>
            <a:lvl6pPr lvl="5" rtl="0" algn="ctr">
              <a:spcBef>
                <a:spcPts val="0"/>
              </a:spcBef>
              <a:spcAft>
                <a:spcPts val="0"/>
              </a:spcAft>
              <a:buClr>
                <a:schemeClr val="dk2"/>
              </a:buClr>
              <a:buSzPts val="2600"/>
              <a:buNone/>
              <a:defRPr sz="2600">
                <a:solidFill>
                  <a:schemeClr val="dk2"/>
                </a:solidFill>
              </a:defRPr>
            </a:lvl6pPr>
            <a:lvl7pPr lvl="6" rtl="0" algn="ctr">
              <a:spcBef>
                <a:spcPts val="0"/>
              </a:spcBef>
              <a:spcAft>
                <a:spcPts val="0"/>
              </a:spcAft>
              <a:buClr>
                <a:schemeClr val="dk2"/>
              </a:buClr>
              <a:buSzPts val="2600"/>
              <a:buNone/>
              <a:defRPr sz="2600">
                <a:solidFill>
                  <a:schemeClr val="dk2"/>
                </a:solidFill>
              </a:defRPr>
            </a:lvl7pPr>
            <a:lvl8pPr lvl="7" rtl="0" algn="ctr">
              <a:spcBef>
                <a:spcPts val="0"/>
              </a:spcBef>
              <a:spcAft>
                <a:spcPts val="0"/>
              </a:spcAft>
              <a:buClr>
                <a:schemeClr val="dk2"/>
              </a:buClr>
              <a:buSzPts val="2600"/>
              <a:buNone/>
              <a:defRPr sz="2600">
                <a:solidFill>
                  <a:schemeClr val="dk2"/>
                </a:solidFill>
              </a:defRPr>
            </a:lvl8pPr>
            <a:lvl9pPr lvl="8" rtl="0" algn="ctr">
              <a:spcBef>
                <a:spcPts val="0"/>
              </a:spcBef>
              <a:spcAft>
                <a:spcPts val="0"/>
              </a:spcAft>
              <a:buClr>
                <a:schemeClr val="dk2"/>
              </a:buClr>
              <a:buSzPts val="2600"/>
              <a:buNone/>
              <a:defRPr sz="2600">
                <a:solidFill>
                  <a:schemeClr val="dk2"/>
                </a:solidFill>
              </a:defRPr>
            </a:lvl9pPr>
          </a:lstStyle>
          <a:p>
            <a:r>
              <a:t>xx%</a:t>
            </a:r>
          </a:p>
        </p:txBody>
      </p:sp>
      <p:sp>
        <p:nvSpPr>
          <p:cNvPr id="112" name="Google Shape;112;p16"/>
          <p:cNvSpPr txBox="1"/>
          <p:nvPr>
            <p:ph hasCustomPrompt="1" idx="8" type="title"/>
          </p:nvPr>
        </p:nvSpPr>
        <p:spPr>
          <a:xfrm>
            <a:off x="3806100" y="19307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600"/>
              <a:buNone/>
              <a:defRPr sz="2600">
                <a:solidFill>
                  <a:schemeClr val="dk2"/>
                </a:solidFill>
              </a:defRPr>
            </a:lvl1pPr>
            <a:lvl2pPr lvl="1" rtl="0" algn="ctr">
              <a:spcBef>
                <a:spcPts val="0"/>
              </a:spcBef>
              <a:spcAft>
                <a:spcPts val="0"/>
              </a:spcAft>
              <a:buClr>
                <a:schemeClr val="dk2"/>
              </a:buClr>
              <a:buSzPts val="2600"/>
              <a:buNone/>
              <a:defRPr sz="2600">
                <a:solidFill>
                  <a:schemeClr val="dk2"/>
                </a:solidFill>
              </a:defRPr>
            </a:lvl2pPr>
            <a:lvl3pPr lvl="2" rtl="0" algn="ctr">
              <a:spcBef>
                <a:spcPts val="0"/>
              </a:spcBef>
              <a:spcAft>
                <a:spcPts val="0"/>
              </a:spcAft>
              <a:buClr>
                <a:schemeClr val="dk2"/>
              </a:buClr>
              <a:buSzPts val="2600"/>
              <a:buNone/>
              <a:defRPr sz="2600">
                <a:solidFill>
                  <a:schemeClr val="dk2"/>
                </a:solidFill>
              </a:defRPr>
            </a:lvl3pPr>
            <a:lvl4pPr lvl="3" rtl="0" algn="ctr">
              <a:spcBef>
                <a:spcPts val="0"/>
              </a:spcBef>
              <a:spcAft>
                <a:spcPts val="0"/>
              </a:spcAft>
              <a:buClr>
                <a:schemeClr val="dk2"/>
              </a:buClr>
              <a:buSzPts val="2600"/>
              <a:buNone/>
              <a:defRPr sz="2600">
                <a:solidFill>
                  <a:schemeClr val="dk2"/>
                </a:solidFill>
              </a:defRPr>
            </a:lvl4pPr>
            <a:lvl5pPr lvl="4" rtl="0" algn="ctr">
              <a:spcBef>
                <a:spcPts val="0"/>
              </a:spcBef>
              <a:spcAft>
                <a:spcPts val="0"/>
              </a:spcAft>
              <a:buClr>
                <a:schemeClr val="dk2"/>
              </a:buClr>
              <a:buSzPts val="2600"/>
              <a:buNone/>
              <a:defRPr sz="2600">
                <a:solidFill>
                  <a:schemeClr val="dk2"/>
                </a:solidFill>
              </a:defRPr>
            </a:lvl5pPr>
            <a:lvl6pPr lvl="5" rtl="0" algn="ctr">
              <a:spcBef>
                <a:spcPts val="0"/>
              </a:spcBef>
              <a:spcAft>
                <a:spcPts val="0"/>
              </a:spcAft>
              <a:buClr>
                <a:schemeClr val="dk2"/>
              </a:buClr>
              <a:buSzPts val="2600"/>
              <a:buNone/>
              <a:defRPr sz="2600">
                <a:solidFill>
                  <a:schemeClr val="dk2"/>
                </a:solidFill>
              </a:defRPr>
            </a:lvl6pPr>
            <a:lvl7pPr lvl="6" rtl="0" algn="ctr">
              <a:spcBef>
                <a:spcPts val="0"/>
              </a:spcBef>
              <a:spcAft>
                <a:spcPts val="0"/>
              </a:spcAft>
              <a:buClr>
                <a:schemeClr val="dk2"/>
              </a:buClr>
              <a:buSzPts val="2600"/>
              <a:buNone/>
              <a:defRPr sz="2600">
                <a:solidFill>
                  <a:schemeClr val="dk2"/>
                </a:solidFill>
              </a:defRPr>
            </a:lvl7pPr>
            <a:lvl8pPr lvl="7" rtl="0" algn="ctr">
              <a:spcBef>
                <a:spcPts val="0"/>
              </a:spcBef>
              <a:spcAft>
                <a:spcPts val="0"/>
              </a:spcAft>
              <a:buClr>
                <a:schemeClr val="dk2"/>
              </a:buClr>
              <a:buSzPts val="2600"/>
              <a:buNone/>
              <a:defRPr sz="2600">
                <a:solidFill>
                  <a:schemeClr val="dk2"/>
                </a:solidFill>
              </a:defRPr>
            </a:lvl8pPr>
            <a:lvl9pPr lvl="8" rtl="0" algn="ctr">
              <a:spcBef>
                <a:spcPts val="0"/>
              </a:spcBef>
              <a:spcAft>
                <a:spcPts val="0"/>
              </a:spcAft>
              <a:buClr>
                <a:schemeClr val="dk2"/>
              </a:buClr>
              <a:buSzPts val="2600"/>
              <a:buNone/>
              <a:defRPr sz="2600">
                <a:solidFill>
                  <a:schemeClr val="dk2"/>
                </a:solidFill>
              </a:defRPr>
            </a:lvl9pPr>
          </a:lstStyle>
          <a:p>
            <a:r>
              <a:t>xx%</a:t>
            </a:r>
          </a:p>
        </p:txBody>
      </p:sp>
      <p:sp>
        <p:nvSpPr>
          <p:cNvPr id="113" name="Google Shape;113;p16"/>
          <p:cNvSpPr txBox="1"/>
          <p:nvPr>
            <p:ph hasCustomPrompt="1" idx="9" type="title"/>
          </p:nvPr>
        </p:nvSpPr>
        <p:spPr>
          <a:xfrm>
            <a:off x="6319150" y="19307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600"/>
              <a:buNone/>
              <a:defRPr sz="2600">
                <a:solidFill>
                  <a:schemeClr val="dk2"/>
                </a:solidFill>
              </a:defRPr>
            </a:lvl1pPr>
            <a:lvl2pPr lvl="1" rtl="0" algn="ctr">
              <a:spcBef>
                <a:spcPts val="0"/>
              </a:spcBef>
              <a:spcAft>
                <a:spcPts val="0"/>
              </a:spcAft>
              <a:buClr>
                <a:schemeClr val="dk2"/>
              </a:buClr>
              <a:buSzPts val="2600"/>
              <a:buNone/>
              <a:defRPr sz="2600">
                <a:solidFill>
                  <a:schemeClr val="dk2"/>
                </a:solidFill>
              </a:defRPr>
            </a:lvl2pPr>
            <a:lvl3pPr lvl="2" rtl="0" algn="ctr">
              <a:spcBef>
                <a:spcPts val="0"/>
              </a:spcBef>
              <a:spcAft>
                <a:spcPts val="0"/>
              </a:spcAft>
              <a:buClr>
                <a:schemeClr val="dk2"/>
              </a:buClr>
              <a:buSzPts val="2600"/>
              <a:buNone/>
              <a:defRPr sz="2600">
                <a:solidFill>
                  <a:schemeClr val="dk2"/>
                </a:solidFill>
              </a:defRPr>
            </a:lvl3pPr>
            <a:lvl4pPr lvl="3" rtl="0" algn="ctr">
              <a:spcBef>
                <a:spcPts val="0"/>
              </a:spcBef>
              <a:spcAft>
                <a:spcPts val="0"/>
              </a:spcAft>
              <a:buClr>
                <a:schemeClr val="dk2"/>
              </a:buClr>
              <a:buSzPts val="2600"/>
              <a:buNone/>
              <a:defRPr sz="2600">
                <a:solidFill>
                  <a:schemeClr val="dk2"/>
                </a:solidFill>
              </a:defRPr>
            </a:lvl4pPr>
            <a:lvl5pPr lvl="4" rtl="0" algn="ctr">
              <a:spcBef>
                <a:spcPts val="0"/>
              </a:spcBef>
              <a:spcAft>
                <a:spcPts val="0"/>
              </a:spcAft>
              <a:buClr>
                <a:schemeClr val="dk2"/>
              </a:buClr>
              <a:buSzPts val="2600"/>
              <a:buNone/>
              <a:defRPr sz="2600">
                <a:solidFill>
                  <a:schemeClr val="dk2"/>
                </a:solidFill>
              </a:defRPr>
            </a:lvl5pPr>
            <a:lvl6pPr lvl="5" rtl="0" algn="ctr">
              <a:spcBef>
                <a:spcPts val="0"/>
              </a:spcBef>
              <a:spcAft>
                <a:spcPts val="0"/>
              </a:spcAft>
              <a:buClr>
                <a:schemeClr val="dk2"/>
              </a:buClr>
              <a:buSzPts val="2600"/>
              <a:buNone/>
              <a:defRPr sz="2600">
                <a:solidFill>
                  <a:schemeClr val="dk2"/>
                </a:solidFill>
              </a:defRPr>
            </a:lvl6pPr>
            <a:lvl7pPr lvl="6" rtl="0" algn="ctr">
              <a:spcBef>
                <a:spcPts val="0"/>
              </a:spcBef>
              <a:spcAft>
                <a:spcPts val="0"/>
              </a:spcAft>
              <a:buClr>
                <a:schemeClr val="dk2"/>
              </a:buClr>
              <a:buSzPts val="2600"/>
              <a:buNone/>
              <a:defRPr sz="2600">
                <a:solidFill>
                  <a:schemeClr val="dk2"/>
                </a:solidFill>
              </a:defRPr>
            </a:lvl7pPr>
            <a:lvl8pPr lvl="7" rtl="0" algn="ctr">
              <a:spcBef>
                <a:spcPts val="0"/>
              </a:spcBef>
              <a:spcAft>
                <a:spcPts val="0"/>
              </a:spcAft>
              <a:buClr>
                <a:schemeClr val="dk2"/>
              </a:buClr>
              <a:buSzPts val="2600"/>
              <a:buNone/>
              <a:defRPr sz="2600">
                <a:solidFill>
                  <a:schemeClr val="dk2"/>
                </a:solidFill>
              </a:defRPr>
            </a:lvl8pPr>
            <a:lvl9pPr lvl="8" rtl="0" algn="ctr">
              <a:spcBef>
                <a:spcPts val="0"/>
              </a:spcBef>
              <a:spcAft>
                <a:spcPts val="0"/>
              </a:spcAft>
              <a:buClr>
                <a:schemeClr val="dk2"/>
              </a:buClr>
              <a:buSzPts val="2600"/>
              <a:buNone/>
              <a:defRPr sz="2600">
                <a:solidFill>
                  <a:schemeClr val="dk2"/>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14" name="Shape 114"/>
        <p:cNvGrpSpPr/>
        <p:nvPr/>
      </p:nvGrpSpPr>
      <p:grpSpPr>
        <a:xfrm>
          <a:off x="0" y="0"/>
          <a:ext cx="0" cy="0"/>
          <a:chOff x="0" y="0"/>
          <a:chExt cx="0" cy="0"/>
        </a:xfrm>
      </p:grpSpPr>
      <p:sp>
        <p:nvSpPr>
          <p:cNvPr id="115" name="Google Shape;115;p17"/>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6" name="Google Shape;116;p17"/>
          <p:cNvSpPr txBox="1"/>
          <p:nvPr>
            <p:ph idx="2" type="title"/>
          </p:nvPr>
        </p:nvSpPr>
        <p:spPr>
          <a:xfrm>
            <a:off x="1004250" y="3570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7" name="Google Shape;117;p17"/>
          <p:cNvSpPr txBox="1"/>
          <p:nvPr>
            <p:ph idx="1" type="subTitle"/>
          </p:nvPr>
        </p:nvSpPr>
        <p:spPr>
          <a:xfrm>
            <a:off x="830250" y="3987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8" name="Google Shape;118;p17"/>
          <p:cNvSpPr txBox="1"/>
          <p:nvPr>
            <p:ph idx="3" type="subTitle"/>
          </p:nvPr>
        </p:nvSpPr>
        <p:spPr>
          <a:xfrm>
            <a:off x="3384000" y="3987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19" name="Google Shape;119;p17"/>
          <p:cNvSpPr txBox="1"/>
          <p:nvPr>
            <p:ph idx="4" type="subTitle"/>
          </p:nvPr>
        </p:nvSpPr>
        <p:spPr>
          <a:xfrm>
            <a:off x="5937750" y="3987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20" name="Google Shape;120;p17"/>
          <p:cNvSpPr txBox="1"/>
          <p:nvPr>
            <p:ph idx="5" type="title"/>
          </p:nvPr>
        </p:nvSpPr>
        <p:spPr>
          <a:xfrm>
            <a:off x="1004250" y="1761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1" name="Google Shape;121;p17"/>
          <p:cNvSpPr txBox="1"/>
          <p:nvPr>
            <p:ph idx="6" type="subTitle"/>
          </p:nvPr>
        </p:nvSpPr>
        <p:spPr>
          <a:xfrm>
            <a:off x="830250" y="2178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2" name="Google Shape;122;p17"/>
          <p:cNvSpPr txBox="1"/>
          <p:nvPr>
            <p:ph idx="7" type="subTitle"/>
          </p:nvPr>
        </p:nvSpPr>
        <p:spPr>
          <a:xfrm>
            <a:off x="3376625" y="2178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23" name="Google Shape;123;p17"/>
          <p:cNvSpPr txBox="1"/>
          <p:nvPr>
            <p:ph idx="8" type="subTitle"/>
          </p:nvPr>
        </p:nvSpPr>
        <p:spPr>
          <a:xfrm>
            <a:off x="5937750" y="2178225"/>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24" name="Google Shape;124;p17"/>
          <p:cNvSpPr/>
          <p:nvPr/>
        </p:nvSpPr>
        <p:spPr>
          <a:xfrm rot="5400000">
            <a:off x="8307525" y="421782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rot="-5400000">
            <a:off x="-257650" y="-4979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rot="-5400000">
            <a:off x="8179457" y="601747"/>
            <a:ext cx="1312981" cy="65650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rot="5400000">
            <a:off x="-322553" y="4435868"/>
            <a:ext cx="1070997" cy="535507"/>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txBox="1"/>
          <p:nvPr>
            <p:ph idx="9" type="title"/>
          </p:nvPr>
        </p:nvSpPr>
        <p:spPr>
          <a:xfrm>
            <a:off x="3558000" y="1761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9" name="Google Shape;129;p17"/>
          <p:cNvSpPr txBox="1"/>
          <p:nvPr>
            <p:ph idx="13" type="title"/>
          </p:nvPr>
        </p:nvSpPr>
        <p:spPr>
          <a:xfrm>
            <a:off x="6111750" y="1761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0" name="Google Shape;130;p17"/>
          <p:cNvSpPr txBox="1"/>
          <p:nvPr>
            <p:ph idx="14" type="title"/>
          </p:nvPr>
        </p:nvSpPr>
        <p:spPr>
          <a:xfrm>
            <a:off x="3558000" y="3570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1" name="Google Shape;131;p17"/>
          <p:cNvSpPr txBox="1"/>
          <p:nvPr>
            <p:ph idx="15" type="title"/>
          </p:nvPr>
        </p:nvSpPr>
        <p:spPr>
          <a:xfrm>
            <a:off x="6111750" y="3570625"/>
            <a:ext cx="2064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CUSTOM_5">
    <p:spTree>
      <p:nvGrpSpPr>
        <p:cNvPr id="132" name="Shape 132"/>
        <p:cNvGrpSpPr/>
        <p:nvPr/>
      </p:nvGrpSpPr>
      <p:grpSpPr>
        <a:xfrm>
          <a:off x="0" y="0"/>
          <a:ext cx="0" cy="0"/>
          <a:chOff x="0" y="0"/>
          <a:chExt cx="0" cy="0"/>
        </a:xfrm>
      </p:grpSpPr>
      <p:sp>
        <p:nvSpPr>
          <p:cNvPr id="133" name="Google Shape;133;p18"/>
          <p:cNvSpPr txBox="1"/>
          <p:nvPr>
            <p:ph hasCustomPrompt="1" type="title"/>
          </p:nvPr>
        </p:nvSpPr>
        <p:spPr>
          <a:xfrm>
            <a:off x="311700" y="604275"/>
            <a:ext cx="8520600" cy="13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34" name="Google Shape;134;p18"/>
          <p:cNvSpPr txBox="1"/>
          <p:nvPr>
            <p:ph idx="1" type="subTitle"/>
          </p:nvPr>
        </p:nvSpPr>
        <p:spPr>
          <a:xfrm>
            <a:off x="2113200" y="1741050"/>
            <a:ext cx="4917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5" name="Google Shape;135;p18"/>
          <p:cNvSpPr txBox="1"/>
          <p:nvPr>
            <p:ph hasCustomPrompt="1" idx="2" type="title"/>
          </p:nvPr>
        </p:nvSpPr>
        <p:spPr>
          <a:xfrm>
            <a:off x="311700" y="2609850"/>
            <a:ext cx="8520600" cy="135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36" name="Google Shape;136;p18"/>
          <p:cNvSpPr txBox="1"/>
          <p:nvPr>
            <p:ph idx="3" type="subTitle"/>
          </p:nvPr>
        </p:nvSpPr>
        <p:spPr>
          <a:xfrm>
            <a:off x="2113200" y="3746625"/>
            <a:ext cx="4917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7" name="Google Shape;137;p18"/>
          <p:cNvSpPr/>
          <p:nvPr/>
        </p:nvSpPr>
        <p:spPr>
          <a:xfrm>
            <a:off x="-731000" y="-16923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431800" y="432855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ection">
  <p:cSld name="CUSTOM_6">
    <p:spTree>
      <p:nvGrpSpPr>
        <p:cNvPr id="139" name="Shape 139"/>
        <p:cNvGrpSpPr/>
        <p:nvPr/>
      </p:nvGrpSpPr>
      <p:grpSpPr>
        <a:xfrm>
          <a:off x="0" y="0"/>
          <a:ext cx="0" cy="0"/>
          <a:chOff x="0" y="0"/>
          <a:chExt cx="0" cy="0"/>
        </a:xfrm>
      </p:grpSpPr>
      <p:sp>
        <p:nvSpPr>
          <p:cNvPr id="140" name="Google Shape;140;p19"/>
          <p:cNvSpPr/>
          <p:nvPr/>
        </p:nvSpPr>
        <p:spPr>
          <a:xfrm>
            <a:off x="2329350" y="388100"/>
            <a:ext cx="4485300" cy="4485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2655000" y="713750"/>
            <a:ext cx="3834000" cy="3834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ph idx="1" type="subTitle"/>
          </p:nvPr>
        </p:nvSpPr>
        <p:spPr>
          <a:xfrm>
            <a:off x="3058500" y="2782085"/>
            <a:ext cx="3027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800"/>
              <a:buNone/>
              <a:defRPr sz="1800">
                <a:solidFill>
                  <a:schemeClr val="dk2"/>
                </a:solidFill>
              </a:defRPr>
            </a:lvl1pPr>
            <a:lvl2pPr lvl="1" rtl="0" algn="ctr">
              <a:lnSpc>
                <a:spcPct val="100000"/>
              </a:lnSpc>
              <a:spcBef>
                <a:spcPts val="0"/>
              </a:spcBef>
              <a:spcAft>
                <a:spcPts val="0"/>
              </a:spcAft>
              <a:buClr>
                <a:schemeClr val="dk2"/>
              </a:buClr>
              <a:buSzPts val="1800"/>
              <a:buNone/>
              <a:defRPr sz="1800">
                <a:solidFill>
                  <a:schemeClr val="dk2"/>
                </a:solidFill>
              </a:defRPr>
            </a:lvl2pPr>
            <a:lvl3pPr lvl="2" rtl="0" algn="ctr">
              <a:lnSpc>
                <a:spcPct val="100000"/>
              </a:lnSpc>
              <a:spcBef>
                <a:spcPts val="0"/>
              </a:spcBef>
              <a:spcAft>
                <a:spcPts val="0"/>
              </a:spcAft>
              <a:buClr>
                <a:schemeClr val="dk2"/>
              </a:buClr>
              <a:buSzPts val="1800"/>
              <a:buNone/>
              <a:defRPr sz="1800">
                <a:solidFill>
                  <a:schemeClr val="dk2"/>
                </a:solidFill>
              </a:defRPr>
            </a:lvl3pPr>
            <a:lvl4pPr lvl="3" rtl="0" algn="ctr">
              <a:lnSpc>
                <a:spcPct val="100000"/>
              </a:lnSpc>
              <a:spcBef>
                <a:spcPts val="0"/>
              </a:spcBef>
              <a:spcAft>
                <a:spcPts val="0"/>
              </a:spcAft>
              <a:buClr>
                <a:schemeClr val="dk2"/>
              </a:buClr>
              <a:buSzPts val="1800"/>
              <a:buNone/>
              <a:defRPr sz="1800">
                <a:solidFill>
                  <a:schemeClr val="dk2"/>
                </a:solidFill>
              </a:defRPr>
            </a:lvl4pPr>
            <a:lvl5pPr lvl="4" rtl="0" algn="ctr">
              <a:lnSpc>
                <a:spcPct val="100000"/>
              </a:lnSpc>
              <a:spcBef>
                <a:spcPts val="0"/>
              </a:spcBef>
              <a:spcAft>
                <a:spcPts val="0"/>
              </a:spcAft>
              <a:buClr>
                <a:schemeClr val="dk2"/>
              </a:buClr>
              <a:buSzPts val="1800"/>
              <a:buNone/>
              <a:defRPr sz="1800">
                <a:solidFill>
                  <a:schemeClr val="dk2"/>
                </a:solidFill>
              </a:defRPr>
            </a:lvl5pPr>
            <a:lvl6pPr lvl="5" rtl="0" algn="ctr">
              <a:lnSpc>
                <a:spcPct val="100000"/>
              </a:lnSpc>
              <a:spcBef>
                <a:spcPts val="0"/>
              </a:spcBef>
              <a:spcAft>
                <a:spcPts val="0"/>
              </a:spcAft>
              <a:buClr>
                <a:schemeClr val="dk2"/>
              </a:buClr>
              <a:buSzPts val="1800"/>
              <a:buNone/>
              <a:defRPr sz="1800">
                <a:solidFill>
                  <a:schemeClr val="dk2"/>
                </a:solidFill>
              </a:defRPr>
            </a:lvl6pPr>
            <a:lvl7pPr lvl="6" rtl="0" algn="ctr">
              <a:lnSpc>
                <a:spcPct val="100000"/>
              </a:lnSpc>
              <a:spcBef>
                <a:spcPts val="0"/>
              </a:spcBef>
              <a:spcAft>
                <a:spcPts val="0"/>
              </a:spcAft>
              <a:buClr>
                <a:schemeClr val="dk2"/>
              </a:buClr>
              <a:buSzPts val="1800"/>
              <a:buNone/>
              <a:defRPr sz="1800">
                <a:solidFill>
                  <a:schemeClr val="dk2"/>
                </a:solidFill>
              </a:defRPr>
            </a:lvl7pPr>
            <a:lvl8pPr lvl="7" rtl="0" algn="ctr">
              <a:lnSpc>
                <a:spcPct val="100000"/>
              </a:lnSpc>
              <a:spcBef>
                <a:spcPts val="0"/>
              </a:spcBef>
              <a:spcAft>
                <a:spcPts val="0"/>
              </a:spcAft>
              <a:buClr>
                <a:schemeClr val="dk2"/>
              </a:buClr>
              <a:buSzPts val="1800"/>
              <a:buNone/>
              <a:defRPr sz="1800">
                <a:solidFill>
                  <a:schemeClr val="dk2"/>
                </a:solidFill>
              </a:defRPr>
            </a:lvl8pPr>
            <a:lvl9pPr lvl="8" rtl="0" algn="ctr">
              <a:lnSpc>
                <a:spcPct val="100000"/>
              </a:lnSpc>
              <a:spcBef>
                <a:spcPts val="0"/>
              </a:spcBef>
              <a:spcAft>
                <a:spcPts val="0"/>
              </a:spcAft>
              <a:buClr>
                <a:schemeClr val="dk2"/>
              </a:buClr>
              <a:buSzPts val="1800"/>
              <a:buNone/>
              <a:defRPr sz="1800">
                <a:solidFill>
                  <a:schemeClr val="dk2"/>
                </a:solidFill>
              </a:defRPr>
            </a:lvl9pPr>
          </a:lstStyle>
          <a:p/>
        </p:txBody>
      </p:sp>
      <p:sp>
        <p:nvSpPr>
          <p:cNvPr id="143" name="Google Shape;143;p19"/>
          <p:cNvSpPr txBox="1"/>
          <p:nvPr>
            <p:ph type="title"/>
          </p:nvPr>
        </p:nvSpPr>
        <p:spPr>
          <a:xfrm>
            <a:off x="2609550" y="2181754"/>
            <a:ext cx="392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2800">
                <a:solidFill>
                  <a:schemeClr val="lt1"/>
                </a:solidFill>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44" name="Google Shape;144;p19"/>
          <p:cNvSpPr txBox="1"/>
          <p:nvPr>
            <p:ph hasCustomPrompt="1" idx="2" type="title"/>
          </p:nvPr>
        </p:nvSpPr>
        <p:spPr>
          <a:xfrm>
            <a:off x="3787800" y="1560510"/>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5" name="Google Shape;145;p19"/>
          <p:cNvSpPr/>
          <p:nvPr/>
        </p:nvSpPr>
        <p:spPr>
          <a:xfrm rot="10800000">
            <a:off x="-47615" y="2"/>
            <a:ext cx="1123386" cy="561702"/>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7862047" y="4397749"/>
            <a:ext cx="1491507" cy="745765"/>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7">
    <p:spTree>
      <p:nvGrpSpPr>
        <p:cNvPr id="147" name="Shape 147"/>
        <p:cNvGrpSpPr/>
        <p:nvPr/>
      </p:nvGrpSpPr>
      <p:grpSpPr>
        <a:xfrm>
          <a:off x="0" y="0"/>
          <a:ext cx="0" cy="0"/>
          <a:chOff x="0" y="0"/>
          <a:chExt cx="0" cy="0"/>
        </a:xfrm>
      </p:grpSpPr>
      <p:sp>
        <p:nvSpPr>
          <p:cNvPr id="148" name="Google Shape;148;p20"/>
          <p:cNvSpPr/>
          <p:nvPr/>
        </p:nvSpPr>
        <p:spPr>
          <a:xfrm>
            <a:off x="5966025" y="-38400"/>
            <a:ext cx="3673800" cy="522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txBox="1"/>
          <p:nvPr>
            <p:ph type="title"/>
          </p:nvPr>
        </p:nvSpPr>
        <p:spPr>
          <a:xfrm>
            <a:off x="1403200" y="1366050"/>
            <a:ext cx="241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0" name="Google Shape;150;p20"/>
          <p:cNvSpPr txBox="1"/>
          <p:nvPr>
            <p:ph idx="1" type="subTitle"/>
          </p:nvPr>
        </p:nvSpPr>
        <p:spPr>
          <a:xfrm>
            <a:off x="1403200" y="1858844"/>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1" name="Google Shape;151;p20"/>
          <p:cNvSpPr txBox="1"/>
          <p:nvPr>
            <p:ph idx="2" type="title"/>
          </p:nvPr>
        </p:nvSpPr>
        <p:spPr>
          <a:xfrm>
            <a:off x="1403200" y="3251225"/>
            <a:ext cx="241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2" name="Google Shape;152;p20"/>
          <p:cNvSpPr txBox="1"/>
          <p:nvPr>
            <p:ph idx="3" type="subTitle"/>
          </p:nvPr>
        </p:nvSpPr>
        <p:spPr>
          <a:xfrm>
            <a:off x="1403200" y="3744019"/>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3" name="Google Shape;153;p20"/>
          <p:cNvSpPr/>
          <p:nvPr/>
        </p:nvSpPr>
        <p:spPr>
          <a:xfrm>
            <a:off x="-1158725" y="-1418100"/>
            <a:ext cx="2463300" cy="2463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9" name="Google Shape;19;p3"/>
          <p:cNvSpPr txBox="1"/>
          <p:nvPr>
            <p:ph idx="1" type="subTitle"/>
          </p:nvPr>
        </p:nvSpPr>
        <p:spPr>
          <a:xfrm>
            <a:off x="1096000" y="2786238"/>
            <a:ext cx="3027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 name="Google Shape;20;p3"/>
          <p:cNvSpPr txBox="1"/>
          <p:nvPr>
            <p:ph type="title"/>
          </p:nvPr>
        </p:nvSpPr>
        <p:spPr>
          <a:xfrm>
            <a:off x="647050" y="2137338"/>
            <a:ext cx="392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21" name="Google Shape;21;p3"/>
          <p:cNvSpPr txBox="1"/>
          <p:nvPr>
            <p:ph hasCustomPrompt="1" idx="2" type="title"/>
          </p:nvPr>
        </p:nvSpPr>
        <p:spPr>
          <a:xfrm>
            <a:off x="1825300" y="1564663"/>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2" name="Google Shape;22;p3"/>
          <p:cNvSpPr/>
          <p:nvPr/>
        </p:nvSpPr>
        <p:spPr>
          <a:xfrm>
            <a:off x="449125" y="4363900"/>
            <a:ext cx="1559175" cy="779600"/>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54" name="Shape 154"/>
        <p:cNvGrpSpPr/>
        <p:nvPr/>
      </p:nvGrpSpPr>
      <p:grpSpPr>
        <a:xfrm>
          <a:off x="0" y="0"/>
          <a:ext cx="0" cy="0"/>
          <a:chOff x="0" y="0"/>
          <a:chExt cx="0" cy="0"/>
        </a:xfrm>
      </p:grpSpPr>
      <p:sp>
        <p:nvSpPr>
          <p:cNvPr id="155" name="Google Shape;155;p21"/>
          <p:cNvSpPr txBox="1"/>
          <p:nvPr>
            <p:ph type="ctrTitle"/>
          </p:nvPr>
        </p:nvSpPr>
        <p:spPr>
          <a:xfrm>
            <a:off x="951850" y="-120950"/>
            <a:ext cx="3746100" cy="17637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56" name="Google Shape;156;p21"/>
          <p:cNvSpPr txBox="1"/>
          <p:nvPr>
            <p:ph idx="1" type="subTitle"/>
          </p:nvPr>
        </p:nvSpPr>
        <p:spPr>
          <a:xfrm>
            <a:off x="5269925" y="1226625"/>
            <a:ext cx="2861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7" name="Google Shape;157;p21"/>
          <p:cNvSpPr txBox="1"/>
          <p:nvPr/>
        </p:nvSpPr>
        <p:spPr>
          <a:xfrm>
            <a:off x="5004875" y="3200000"/>
            <a:ext cx="3391200" cy="79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Clr>
                <a:srgbClr val="000000"/>
              </a:buClr>
              <a:buSzPts val="1100"/>
              <a:buFont typeface="Arial"/>
              <a:buNone/>
            </a:pPr>
            <a:r>
              <a:rPr lang="id" sz="1200">
                <a:solidFill>
                  <a:srgbClr val="000000"/>
                </a:solidFill>
              </a:rPr>
              <a:t>CREDITS: This presentation template was created by </a:t>
            </a:r>
            <a:r>
              <a:rPr lang="id" sz="1200">
                <a:solidFill>
                  <a:schemeClr val="lt1"/>
                </a:solidFill>
                <a:uFill>
                  <a:noFill/>
                </a:uFill>
                <a:hlinkClick r:id="rId2">
                  <a:extLst>
                    <a:ext uri="{A12FA001-AC4F-418D-AE19-62706E023703}">
                      <ahyp:hlinkClr val="tx"/>
                    </a:ext>
                  </a:extLst>
                </a:hlinkClick>
              </a:rPr>
              <a:t>Slidesgo</a:t>
            </a:r>
            <a:r>
              <a:rPr lang="id" sz="1200">
                <a:solidFill>
                  <a:srgbClr val="000000"/>
                </a:solidFill>
              </a:rPr>
              <a:t>, including icons by </a:t>
            </a:r>
            <a:r>
              <a:rPr lang="id" sz="1200">
                <a:solidFill>
                  <a:schemeClr val="lt1"/>
                </a:solidFill>
                <a:uFill>
                  <a:noFill/>
                </a:uFill>
                <a:hlinkClick r:id="rId3">
                  <a:extLst>
                    <a:ext uri="{A12FA001-AC4F-418D-AE19-62706E023703}">
                      <ahyp:hlinkClr val="tx"/>
                    </a:ext>
                  </a:extLst>
                </a:hlinkClick>
              </a:rPr>
              <a:t>Flaticon</a:t>
            </a:r>
            <a:r>
              <a:rPr lang="id" sz="1200">
                <a:solidFill>
                  <a:srgbClr val="000000"/>
                </a:solidFill>
              </a:rPr>
              <a:t>, and infographics &amp; images by </a:t>
            </a:r>
            <a:r>
              <a:rPr lang="id" sz="1200">
                <a:solidFill>
                  <a:schemeClr val="lt1"/>
                </a:solidFill>
                <a:uFill>
                  <a:noFill/>
                </a:uFill>
                <a:hlinkClick r:id="rId4">
                  <a:extLst>
                    <a:ext uri="{A12FA001-AC4F-418D-AE19-62706E023703}">
                      <ahyp:hlinkClr val="tx"/>
                    </a:ext>
                  </a:extLst>
                </a:hlinkClick>
              </a:rPr>
              <a:t>Freepik</a:t>
            </a:r>
            <a:endParaRPr sz="1200">
              <a:solidFill>
                <a:srgbClr val="000000"/>
              </a:solidFill>
            </a:endParaRPr>
          </a:p>
        </p:txBody>
      </p:sp>
      <p:sp>
        <p:nvSpPr>
          <p:cNvPr id="158" name="Google Shape;158;p21"/>
          <p:cNvSpPr/>
          <p:nvPr/>
        </p:nvSpPr>
        <p:spPr>
          <a:xfrm rot="-5400000">
            <a:off x="8299021" y="44594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59" name="Shape 159"/>
        <p:cNvGrpSpPr/>
        <p:nvPr/>
      </p:nvGrpSpPr>
      <p:grpSpPr>
        <a:xfrm>
          <a:off x="0" y="0"/>
          <a:ext cx="0" cy="0"/>
          <a:chOff x="0" y="0"/>
          <a:chExt cx="0" cy="0"/>
        </a:xfrm>
      </p:grpSpPr>
      <p:sp>
        <p:nvSpPr>
          <p:cNvPr id="160" name="Google Shape;160;p22"/>
          <p:cNvSpPr/>
          <p:nvPr/>
        </p:nvSpPr>
        <p:spPr>
          <a:xfrm>
            <a:off x="-948775" y="592950"/>
            <a:ext cx="3957600" cy="395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2" name="Google Shape;162;p22"/>
          <p:cNvSpPr txBox="1"/>
          <p:nvPr>
            <p:ph idx="1" type="subTitle"/>
          </p:nvPr>
        </p:nvSpPr>
        <p:spPr>
          <a:xfrm>
            <a:off x="5118275" y="2659700"/>
            <a:ext cx="30639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63" name="Google Shape;163;p22"/>
          <p:cNvSpPr txBox="1"/>
          <p:nvPr>
            <p:ph idx="2" type="title"/>
          </p:nvPr>
        </p:nvSpPr>
        <p:spPr>
          <a:xfrm>
            <a:off x="5627225" y="2090700"/>
            <a:ext cx="204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4" name="Google Shape;164;p22"/>
          <p:cNvSpPr/>
          <p:nvPr/>
        </p:nvSpPr>
        <p:spPr>
          <a:xfrm>
            <a:off x="29921" y="4526365"/>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10800000">
            <a:off x="7890571"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66" name="Shape 166"/>
        <p:cNvGrpSpPr/>
        <p:nvPr/>
      </p:nvGrpSpPr>
      <p:grpSpPr>
        <a:xfrm>
          <a:off x="0" y="0"/>
          <a:ext cx="0" cy="0"/>
          <a:chOff x="0" y="0"/>
          <a:chExt cx="0" cy="0"/>
        </a:xfrm>
      </p:grpSpPr>
      <p:sp>
        <p:nvSpPr>
          <p:cNvPr id="167" name="Google Shape;167;p23"/>
          <p:cNvSpPr txBox="1"/>
          <p:nvPr>
            <p:ph idx="1" type="subTitle"/>
          </p:nvPr>
        </p:nvSpPr>
        <p:spPr>
          <a:xfrm>
            <a:off x="959150" y="2347550"/>
            <a:ext cx="30639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p:txBody>
      </p:sp>
      <p:sp>
        <p:nvSpPr>
          <p:cNvPr id="168" name="Google Shape;168;p23"/>
          <p:cNvSpPr txBox="1"/>
          <p:nvPr>
            <p:ph type="title"/>
          </p:nvPr>
        </p:nvSpPr>
        <p:spPr>
          <a:xfrm>
            <a:off x="959150" y="1778550"/>
            <a:ext cx="300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23"/>
          <p:cNvSpPr/>
          <p:nvPr/>
        </p:nvSpPr>
        <p:spPr>
          <a:xfrm>
            <a:off x="5243400" y="592950"/>
            <a:ext cx="3957600" cy="395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rot="10800000">
            <a:off x="647046"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3710946" y="455054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172" name="Shape 172"/>
        <p:cNvGrpSpPr/>
        <p:nvPr/>
      </p:nvGrpSpPr>
      <p:grpSpPr>
        <a:xfrm>
          <a:off x="0" y="0"/>
          <a:ext cx="0" cy="0"/>
          <a:chOff x="0" y="0"/>
          <a:chExt cx="0" cy="0"/>
        </a:xfrm>
      </p:grpSpPr>
      <p:sp>
        <p:nvSpPr>
          <p:cNvPr id="173" name="Google Shape;173;p24"/>
          <p:cNvSpPr/>
          <p:nvPr/>
        </p:nvSpPr>
        <p:spPr>
          <a:xfrm>
            <a:off x="-99850" y="592950"/>
            <a:ext cx="3957600" cy="395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txBox="1"/>
          <p:nvPr>
            <p:ph idx="1" type="subTitle"/>
          </p:nvPr>
        </p:nvSpPr>
        <p:spPr>
          <a:xfrm>
            <a:off x="4375825" y="2347550"/>
            <a:ext cx="37047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C1C1C"/>
              </a:buClr>
              <a:buSzPts val="1400"/>
              <a:buNone/>
              <a:defRPr sz="1400">
                <a:solidFill>
                  <a:srgbClr val="1C1C1C"/>
                </a:solidFill>
              </a:defRPr>
            </a:lvl1pPr>
            <a:lvl2pPr lvl="1" rtl="0" algn="r">
              <a:lnSpc>
                <a:spcPct val="100000"/>
              </a:lnSpc>
              <a:spcBef>
                <a:spcPts val="0"/>
              </a:spcBef>
              <a:spcAft>
                <a:spcPts val="0"/>
              </a:spcAft>
              <a:buClr>
                <a:srgbClr val="1C1C1C"/>
              </a:buClr>
              <a:buSzPts val="1400"/>
              <a:buNone/>
              <a:defRPr sz="1400">
                <a:solidFill>
                  <a:srgbClr val="1C1C1C"/>
                </a:solidFill>
              </a:defRPr>
            </a:lvl2pPr>
            <a:lvl3pPr lvl="2" rtl="0" algn="r">
              <a:lnSpc>
                <a:spcPct val="100000"/>
              </a:lnSpc>
              <a:spcBef>
                <a:spcPts val="0"/>
              </a:spcBef>
              <a:spcAft>
                <a:spcPts val="0"/>
              </a:spcAft>
              <a:buClr>
                <a:srgbClr val="1C1C1C"/>
              </a:buClr>
              <a:buSzPts val="1400"/>
              <a:buNone/>
              <a:defRPr sz="1400">
                <a:solidFill>
                  <a:srgbClr val="1C1C1C"/>
                </a:solidFill>
              </a:defRPr>
            </a:lvl3pPr>
            <a:lvl4pPr lvl="3" rtl="0" algn="r">
              <a:lnSpc>
                <a:spcPct val="100000"/>
              </a:lnSpc>
              <a:spcBef>
                <a:spcPts val="0"/>
              </a:spcBef>
              <a:spcAft>
                <a:spcPts val="0"/>
              </a:spcAft>
              <a:buClr>
                <a:srgbClr val="1C1C1C"/>
              </a:buClr>
              <a:buSzPts val="1400"/>
              <a:buNone/>
              <a:defRPr sz="1400">
                <a:solidFill>
                  <a:srgbClr val="1C1C1C"/>
                </a:solidFill>
              </a:defRPr>
            </a:lvl4pPr>
            <a:lvl5pPr lvl="4" rtl="0" algn="r">
              <a:lnSpc>
                <a:spcPct val="100000"/>
              </a:lnSpc>
              <a:spcBef>
                <a:spcPts val="0"/>
              </a:spcBef>
              <a:spcAft>
                <a:spcPts val="0"/>
              </a:spcAft>
              <a:buClr>
                <a:srgbClr val="1C1C1C"/>
              </a:buClr>
              <a:buSzPts val="1400"/>
              <a:buNone/>
              <a:defRPr sz="1400">
                <a:solidFill>
                  <a:srgbClr val="1C1C1C"/>
                </a:solidFill>
              </a:defRPr>
            </a:lvl5pPr>
            <a:lvl6pPr lvl="5" rtl="0" algn="r">
              <a:lnSpc>
                <a:spcPct val="100000"/>
              </a:lnSpc>
              <a:spcBef>
                <a:spcPts val="0"/>
              </a:spcBef>
              <a:spcAft>
                <a:spcPts val="0"/>
              </a:spcAft>
              <a:buClr>
                <a:srgbClr val="1C1C1C"/>
              </a:buClr>
              <a:buSzPts val="1400"/>
              <a:buNone/>
              <a:defRPr sz="1400">
                <a:solidFill>
                  <a:srgbClr val="1C1C1C"/>
                </a:solidFill>
              </a:defRPr>
            </a:lvl6pPr>
            <a:lvl7pPr lvl="6" rtl="0" algn="r">
              <a:lnSpc>
                <a:spcPct val="100000"/>
              </a:lnSpc>
              <a:spcBef>
                <a:spcPts val="0"/>
              </a:spcBef>
              <a:spcAft>
                <a:spcPts val="0"/>
              </a:spcAft>
              <a:buClr>
                <a:srgbClr val="1C1C1C"/>
              </a:buClr>
              <a:buSzPts val="1400"/>
              <a:buNone/>
              <a:defRPr sz="1400">
                <a:solidFill>
                  <a:srgbClr val="1C1C1C"/>
                </a:solidFill>
              </a:defRPr>
            </a:lvl7pPr>
            <a:lvl8pPr lvl="7" rtl="0" algn="r">
              <a:lnSpc>
                <a:spcPct val="100000"/>
              </a:lnSpc>
              <a:spcBef>
                <a:spcPts val="0"/>
              </a:spcBef>
              <a:spcAft>
                <a:spcPts val="0"/>
              </a:spcAft>
              <a:buClr>
                <a:srgbClr val="1C1C1C"/>
              </a:buClr>
              <a:buSzPts val="1400"/>
              <a:buNone/>
              <a:defRPr sz="1400">
                <a:solidFill>
                  <a:srgbClr val="1C1C1C"/>
                </a:solidFill>
              </a:defRPr>
            </a:lvl8pPr>
            <a:lvl9pPr lvl="8" rtl="0" algn="r">
              <a:lnSpc>
                <a:spcPct val="100000"/>
              </a:lnSpc>
              <a:spcBef>
                <a:spcPts val="0"/>
              </a:spcBef>
              <a:spcAft>
                <a:spcPts val="0"/>
              </a:spcAft>
              <a:buClr>
                <a:srgbClr val="1C1C1C"/>
              </a:buClr>
              <a:buSzPts val="1400"/>
              <a:buNone/>
              <a:defRPr sz="1400">
                <a:solidFill>
                  <a:srgbClr val="1C1C1C"/>
                </a:solidFill>
              </a:defRPr>
            </a:lvl9pPr>
          </a:lstStyle>
          <a:p/>
        </p:txBody>
      </p:sp>
      <p:sp>
        <p:nvSpPr>
          <p:cNvPr id="175" name="Google Shape;175;p24"/>
          <p:cNvSpPr txBox="1"/>
          <p:nvPr>
            <p:ph type="title"/>
          </p:nvPr>
        </p:nvSpPr>
        <p:spPr>
          <a:xfrm>
            <a:off x="5016500" y="1778550"/>
            <a:ext cx="3001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76" name="Google Shape;176;p24"/>
          <p:cNvSpPr/>
          <p:nvPr/>
        </p:nvSpPr>
        <p:spPr>
          <a:xfrm rot="10800000">
            <a:off x="3218796"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7356346" y="455054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178" name="Shape 178"/>
        <p:cNvGrpSpPr/>
        <p:nvPr/>
      </p:nvGrpSpPr>
      <p:grpSpPr>
        <a:xfrm>
          <a:off x="0" y="0"/>
          <a:ext cx="0" cy="0"/>
          <a:chOff x="0" y="0"/>
          <a:chExt cx="0" cy="0"/>
        </a:xfrm>
      </p:grpSpPr>
      <p:sp>
        <p:nvSpPr>
          <p:cNvPr id="179" name="Google Shape;179;p25"/>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0" name="Google Shape;180;p25"/>
          <p:cNvSpPr txBox="1"/>
          <p:nvPr>
            <p:ph idx="2" type="title"/>
          </p:nvPr>
        </p:nvSpPr>
        <p:spPr>
          <a:xfrm>
            <a:off x="8343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1" name="Google Shape;181;p25"/>
          <p:cNvSpPr txBox="1"/>
          <p:nvPr>
            <p:ph idx="1" type="subTitle"/>
          </p:nvPr>
        </p:nvSpPr>
        <p:spPr>
          <a:xfrm>
            <a:off x="80840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82" name="Google Shape;182;p25"/>
          <p:cNvSpPr txBox="1"/>
          <p:nvPr>
            <p:ph idx="3" type="subTitle"/>
          </p:nvPr>
        </p:nvSpPr>
        <p:spPr>
          <a:xfrm>
            <a:off x="336570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83" name="Google Shape;183;p25"/>
          <p:cNvSpPr txBox="1"/>
          <p:nvPr>
            <p:ph idx="4" type="subTitle"/>
          </p:nvPr>
        </p:nvSpPr>
        <p:spPr>
          <a:xfrm>
            <a:off x="5923000" y="36462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184" name="Google Shape;184;p25"/>
          <p:cNvSpPr txBox="1"/>
          <p:nvPr>
            <p:ph idx="5" type="title"/>
          </p:nvPr>
        </p:nvSpPr>
        <p:spPr>
          <a:xfrm>
            <a:off x="33916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5" name="Google Shape;185;p25"/>
          <p:cNvSpPr txBox="1"/>
          <p:nvPr>
            <p:ph idx="6" type="title"/>
          </p:nvPr>
        </p:nvSpPr>
        <p:spPr>
          <a:xfrm>
            <a:off x="5948950" y="30772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86" name="Google Shape;186;p25"/>
          <p:cNvSpPr/>
          <p:nvPr/>
        </p:nvSpPr>
        <p:spPr>
          <a:xfrm rot="10800000">
            <a:off x="-52079"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rot="10800000">
            <a:off x="7890571" y="-10"/>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560875" y="462207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3">
    <p:spTree>
      <p:nvGrpSpPr>
        <p:cNvPr id="189" name="Shape 189"/>
        <p:cNvGrpSpPr/>
        <p:nvPr/>
      </p:nvGrpSpPr>
      <p:grpSpPr>
        <a:xfrm>
          <a:off x="0" y="0"/>
          <a:ext cx="0" cy="0"/>
          <a:chOff x="0" y="0"/>
          <a:chExt cx="0" cy="0"/>
        </a:xfrm>
      </p:grpSpPr>
      <p:sp>
        <p:nvSpPr>
          <p:cNvPr id="190" name="Google Shape;190;p2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1" name="Google Shape;191;p26"/>
          <p:cNvSpPr txBox="1"/>
          <p:nvPr>
            <p:ph idx="2" type="title"/>
          </p:nvPr>
        </p:nvSpPr>
        <p:spPr>
          <a:xfrm>
            <a:off x="1431638" y="15666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2" name="Google Shape;192;p26"/>
          <p:cNvSpPr txBox="1"/>
          <p:nvPr>
            <p:ph idx="1" type="subTitle"/>
          </p:nvPr>
        </p:nvSpPr>
        <p:spPr>
          <a:xfrm>
            <a:off x="1405688" y="21356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3" name="Google Shape;193;p26"/>
          <p:cNvSpPr txBox="1"/>
          <p:nvPr>
            <p:ph idx="3" type="title"/>
          </p:nvPr>
        </p:nvSpPr>
        <p:spPr>
          <a:xfrm>
            <a:off x="1431638" y="318835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4" name="Google Shape;194;p26"/>
          <p:cNvSpPr txBox="1"/>
          <p:nvPr>
            <p:ph idx="4" type="subTitle"/>
          </p:nvPr>
        </p:nvSpPr>
        <p:spPr>
          <a:xfrm>
            <a:off x="1405688" y="375735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5" name="Google Shape;195;p26"/>
          <p:cNvSpPr txBox="1"/>
          <p:nvPr>
            <p:ph idx="5" type="title"/>
          </p:nvPr>
        </p:nvSpPr>
        <p:spPr>
          <a:xfrm>
            <a:off x="5351663" y="156660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6" name="Google Shape;196;p26"/>
          <p:cNvSpPr txBox="1"/>
          <p:nvPr>
            <p:ph idx="6" type="subTitle"/>
          </p:nvPr>
        </p:nvSpPr>
        <p:spPr>
          <a:xfrm>
            <a:off x="5325713" y="21356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7" name="Google Shape;197;p26"/>
          <p:cNvSpPr txBox="1"/>
          <p:nvPr>
            <p:ph idx="7" type="title"/>
          </p:nvPr>
        </p:nvSpPr>
        <p:spPr>
          <a:xfrm>
            <a:off x="5351663" y="3188350"/>
            <a:ext cx="236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8" name="Google Shape;198;p26"/>
          <p:cNvSpPr txBox="1"/>
          <p:nvPr>
            <p:ph idx="8" type="subTitle"/>
          </p:nvPr>
        </p:nvSpPr>
        <p:spPr>
          <a:xfrm>
            <a:off x="5325713" y="375735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9" name="Google Shape;199;p26"/>
          <p:cNvSpPr/>
          <p:nvPr/>
        </p:nvSpPr>
        <p:spPr>
          <a:xfrm>
            <a:off x="-52091" y="4526377"/>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rot="10800000">
            <a:off x="7962059" y="-67798"/>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1976425" y="-127877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8323050" y="10299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lists">
  <p:cSld name="CUSTOM_14">
    <p:spTree>
      <p:nvGrpSpPr>
        <p:cNvPr id="203" name="Shape 203"/>
        <p:cNvGrpSpPr/>
        <p:nvPr/>
      </p:nvGrpSpPr>
      <p:grpSpPr>
        <a:xfrm>
          <a:off x="0" y="0"/>
          <a:ext cx="0" cy="0"/>
          <a:chOff x="0" y="0"/>
          <a:chExt cx="0" cy="0"/>
        </a:xfrm>
      </p:grpSpPr>
      <p:sp>
        <p:nvSpPr>
          <p:cNvPr id="204" name="Google Shape;204;p27"/>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27"/>
          <p:cNvSpPr txBox="1"/>
          <p:nvPr>
            <p:ph idx="1" type="subTitle"/>
          </p:nvPr>
        </p:nvSpPr>
        <p:spPr>
          <a:xfrm>
            <a:off x="1012607" y="2425800"/>
            <a:ext cx="3233400" cy="22779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lvl1pPr>
            <a:lvl2pPr lvl="1">
              <a:spcBef>
                <a:spcPts val="1600"/>
              </a:spcBef>
              <a:spcAft>
                <a:spcPts val="0"/>
              </a:spcAft>
              <a:buSzPts val="1400"/>
              <a:buChar char="○"/>
              <a:defRPr sz="1400"/>
            </a:lvl2pPr>
            <a:lvl3pPr lvl="2">
              <a:spcBef>
                <a:spcPts val="1600"/>
              </a:spcBef>
              <a:spcAft>
                <a:spcPts val="0"/>
              </a:spcAft>
              <a:buSzPts val="1400"/>
              <a:buChar char="■"/>
              <a:defRPr sz="1400"/>
            </a:lvl3pPr>
            <a:lvl4pPr lvl="3">
              <a:spcBef>
                <a:spcPts val="1600"/>
              </a:spcBef>
              <a:spcAft>
                <a:spcPts val="0"/>
              </a:spcAft>
              <a:buSzPts val="1400"/>
              <a:buChar char="●"/>
              <a:defRPr sz="1400"/>
            </a:lvl4pPr>
            <a:lvl5pPr lvl="4">
              <a:spcBef>
                <a:spcPts val="1600"/>
              </a:spcBef>
              <a:spcAft>
                <a:spcPts val="0"/>
              </a:spcAft>
              <a:buSzPts val="1400"/>
              <a:buChar char="○"/>
              <a:defRPr sz="1400"/>
            </a:lvl5pPr>
            <a:lvl6pPr lvl="5">
              <a:spcBef>
                <a:spcPts val="1600"/>
              </a:spcBef>
              <a:spcAft>
                <a:spcPts val="0"/>
              </a:spcAft>
              <a:buSzPts val="1400"/>
              <a:buChar char="■"/>
              <a:defRPr sz="1400"/>
            </a:lvl6pPr>
            <a:lvl7pPr lvl="6">
              <a:spcBef>
                <a:spcPts val="1600"/>
              </a:spcBef>
              <a:spcAft>
                <a:spcPts val="0"/>
              </a:spcAft>
              <a:buSzPts val="1400"/>
              <a:buChar char="●"/>
              <a:defRPr sz="1400"/>
            </a:lvl7pPr>
            <a:lvl8pPr lvl="7">
              <a:spcBef>
                <a:spcPts val="1600"/>
              </a:spcBef>
              <a:spcAft>
                <a:spcPts val="0"/>
              </a:spcAft>
              <a:buSzPts val="1400"/>
              <a:buChar char="○"/>
              <a:defRPr sz="1400"/>
            </a:lvl8pPr>
            <a:lvl9pPr lvl="8">
              <a:spcBef>
                <a:spcPts val="1600"/>
              </a:spcBef>
              <a:spcAft>
                <a:spcPts val="1600"/>
              </a:spcAft>
              <a:buSzPts val="1400"/>
              <a:buChar char="■"/>
              <a:defRPr sz="1400"/>
            </a:lvl9pPr>
          </a:lstStyle>
          <a:p/>
        </p:txBody>
      </p:sp>
      <p:sp>
        <p:nvSpPr>
          <p:cNvPr id="206" name="Google Shape;206;p27"/>
          <p:cNvSpPr txBox="1"/>
          <p:nvPr>
            <p:ph idx="2" type="subTitle"/>
          </p:nvPr>
        </p:nvSpPr>
        <p:spPr>
          <a:xfrm>
            <a:off x="4897982" y="2425800"/>
            <a:ext cx="3233400" cy="2277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400"/>
            </a:lvl1pPr>
            <a:lvl2pPr lvl="1" rtl="0">
              <a:spcBef>
                <a:spcPts val="1600"/>
              </a:spcBef>
              <a:spcAft>
                <a:spcPts val="0"/>
              </a:spcAft>
              <a:buSzPts val="1400"/>
              <a:buChar char="○"/>
              <a:defRPr sz="1400"/>
            </a:lvl2pPr>
            <a:lvl3pPr lvl="2" rtl="0">
              <a:spcBef>
                <a:spcPts val="1600"/>
              </a:spcBef>
              <a:spcAft>
                <a:spcPts val="0"/>
              </a:spcAft>
              <a:buSzPts val="1400"/>
              <a:buChar char="■"/>
              <a:defRPr sz="1400"/>
            </a:lvl3pPr>
            <a:lvl4pPr lvl="3" rtl="0">
              <a:spcBef>
                <a:spcPts val="1600"/>
              </a:spcBef>
              <a:spcAft>
                <a:spcPts val="0"/>
              </a:spcAft>
              <a:buSzPts val="1400"/>
              <a:buChar char="●"/>
              <a:defRPr sz="1400"/>
            </a:lvl4pPr>
            <a:lvl5pPr lvl="4" rtl="0">
              <a:spcBef>
                <a:spcPts val="1600"/>
              </a:spcBef>
              <a:spcAft>
                <a:spcPts val="0"/>
              </a:spcAft>
              <a:buSzPts val="1400"/>
              <a:buChar char="○"/>
              <a:defRPr sz="1400"/>
            </a:lvl5pPr>
            <a:lvl6pPr lvl="5" rtl="0">
              <a:spcBef>
                <a:spcPts val="1600"/>
              </a:spcBef>
              <a:spcAft>
                <a:spcPts val="0"/>
              </a:spcAft>
              <a:buSzPts val="1400"/>
              <a:buChar char="■"/>
              <a:defRPr sz="1400"/>
            </a:lvl6pPr>
            <a:lvl7pPr lvl="6" rtl="0">
              <a:spcBef>
                <a:spcPts val="1600"/>
              </a:spcBef>
              <a:spcAft>
                <a:spcPts val="0"/>
              </a:spcAft>
              <a:buSzPts val="1400"/>
              <a:buChar char="●"/>
              <a:defRPr sz="1400"/>
            </a:lvl7pPr>
            <a:lvl8pPr lvl="7" rtl="0">
              <a:spcBef>
                <a:spcPts val="1600"/>
              </a:spcBef>
              <a:spcAft>
                <a:spcPts val="0"/>
              </a:spcAft>
              <a:buSzPts val="1400"/>
              <a:buChar char="○"/>
              <a:defRPr sz="1400"/>
            </a:lvl8pPr>
            <a:lvl9pPr lvl="8" rtl="0">
              <a:spcBef>
                <a:spcPts val="1600"/>
              </a:spcBef>
              <a:spcAft>
                <a:spcPts val="1600"/>
              </a:spcAft>
              <a:buSzPts val="1400"/>
              <a:buChar char="■"/>
              <a:defRPr sz="1400"/>
            </a:lvl9pPr>
          </a:lstStyle>
          <a:p/>
        </p:txBody>
      </p:sp>
      <p:sp>
        <p:nvSpPr>
          <p:cNvPr id="207" name="Google Shape;207;p27"/>
          <p:cNvSpPr txBox="1"/>
          <p:nvPr>
            <p:ph idx="3" type="title"/>
          </p:nvPr>
        </p:nvSpPr>
        <p:spPr>
          <a:xfrm>
            <a:off x="1012618" y="1287175"/>
            <a:ext cx="323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8" name="Google Shape;208;p27"/>
          <p:cNvSpPr txBox="1"/>
          <p:nvPr>
            <p:ph idx="4" type="title"/>
          </p:nvPr>
        </p:nvSpPr>
        <p:spPr>
          <a:xfrm>
            <a:off x="4897993" y="1287175"/>
            <a:ext cx="323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9" name="Google Shape;209;p27"/>
          <p:cNvSpPr/>
          <p:nvPr/>
        </p:nvSpPr>
        <p:spPr>
          <a:xfrm>
            <a:off x="-1976425" y="-1468925"/>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8279125" y="4159000"/>
            <a:ext cx="2756100" cy="2756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336366" y="4621152"/>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rot="10800000">
            <a:off x="8050159" y="-159936"/>
            <a:ext cx="1234243" cy="617131"/>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26" name="Google Shape;26;p4"/>
          <p:cNvSpPr txBox="1"/>
          <p:nvPr>
            <p:ph idx="1" type="subTitle"/>
          </p:nvPr>
        </p:nvSpPr>
        <p:spPr>
          <a:xfrm>
            <a:off x="658025" y="1129600"/>
            <a:ext cx="7849800" cy="3574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1600"/>
              </a:spcBef>
              <a:spcAft>
                <a:spcPts val="0"/>
              </a:spcAft>
              <a:buSzPts val="1200"/>
              <a:buNone/>
              <a:defRPr/>
            </a:lvl2pPr>
            <a:lvl3pPr lvl="2">
              <a:spcBef>
                <a:spcPts val="1600"/>
              </a:spcBef>
              <a:spcAft>
                <a:spcPts val="0"/>
              </a:spcAft>
              <a:buSzPts val="1200"/>
              <a:buNone/>
              <a:defRPr/>
            </a:lvl3pPr>
            <a:lvl4pPr lvl="3">
              <a:spcBef>
                <a:spcPts val="1600"/>
              </a:spcBef>
              <a:spcAft>
                <a:spcPts val="0"/>
              </a:spcAft>
              <a:buSzPts val="1200"/>
              <a:buNone/>
              <a:defRPr/>
            </a:lvl4pPr>
            <a:lvl5pPr lvl="4">
              <a:spcBef>
                <a:spcPts val="1600"/>
              </a:spcBef>
              <a:spcAft>
                <a:spcPts val="0"/>
              </a:spcAft>
              <a:buSzPts val="1200"/>
              <a:buNone/>
              <a:defRPr/>
            </a:lvl5pPr>
            <a:lvl6pPr lvl="5">
              <a:spcBef>
                <a:spcPts val="1600"/>
              </a:spcBef>
              <a:spcAft>
                <a:spcPts val="0"/>
              </a:spcAft>
              <a:buSzPts val="1200"/>
              <a:buNone/>
              <a:defRPr/>
            </a:lvl6pPr>
            <a:lvl7pPr lvl="6">
              <a:spcBef>
                <a:spcPts val="1600"/>
              </a:spcBef>
              <a:spcAft>
                <a:spcPts val="0"/>
              </a:spcAft>
              <a:buSzPts val="1200"/>
              <a:buNone/>
              <a:defRPr/>
            </a:lvl7pPr>
            <a:lvl8pPr lvl="7">
              <a:spcBef>
                <a:spcPts val="1600"/>
              </a:spcBef>
              <a:spcAft>
                <a:spcPts val="0"/>
              </a:spcAft>
              <a:buSzPts val="1200"/>
              <a:buNone/>
              <a:defRPr/>
            </a:lvl8pPr>
            <a:lvl9pPr lvl="8">
              <a:spcBef>
                <a:spcPts val="1600"/>
              </a:spcBef>
              <a:spcAft>
                <a:spcPts val="1600"/>
              </a:spcAft>
              <a:buSzPts val="1200"/>
              <a:buNone/>
              <a:defRPr/>
            </a:lvl9pPr>
          </a:lstStyle>
          <a:p/>
        </p:txBody>
      </p:sp>
      <p:sp>
        <p:nvSpPr>
          <p:cNvPr id="27" name="Google Shape;27;p4"/>
          <p:cNvSpPr/>
          <p:nvPr/>
        </p:nvSpPr>
        <p:spPr>
          <a:xfrm>
            <a:off x="-910250" y="-1086725"/>
            <a:ext cx="2028900" cy="2028900"/>
          </a:xfrm>
          <a:prstGeom prst="ellipse">
            <a:avLst/>
          </a:pr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5944075" y="4528350"/>
            <a:ext cx="2028900" cy="20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p:nvPr/>
        </p:nvSpPr>
        <p:spPr>
          <a:xfrm>
            <a:off x="-166250" y="-72725"/>
            <a:ext cx="4738200" cy="533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32" name="Google Shape;32;p5"/>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p5"/>
          <p:cNvSpPr txBox="1"/>
          <p:nvPr>
            <p:ph idx="2" type="title"/>
          </p:nvPr>
        </p:nvSpPr>
        <p:spPr>
          <a:xfrm>
            <a:off x="1470750" y="3001000"/>
            <a:ext cx="204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 name="Google Shape;34;p5"/>
          <p:cNvSpPr txBox="1"/>
          <p:nvPr>
            <p:ph idx="1" type="subTitle"/>
          </p:nvPr>
        </p:nvSpPr>
        <p:spPr>
          <a:xfrm>
            <a:off x="1287450" y="35700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35" name="Google Shape;35;p5"/>
          <p:cNvSpPr txBox="1"/>
          <p:nvPr>
            <p:ph idx="3" type="subTitle"/>
          </p:nvPr>
        </p:nvSpPr>
        <p:spPr>
          <a:xfrm>
            <a:off x="5443925" y="3570000"/>
            <a:ext cx="2412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C1C1C"/>
              </a:buClr>
              <a:buSzPts val="1400"/>
              <a:buNone/>
              <a:defRPr sz="1400">
                <a:solidFill>
                  <a:srgbClr val="1C1C1C"/>
                </a:solidFill>
              </a:defRPr>
            </a:lvl1pPr>
            <a:lvl2pPr lvl="1" rtl="0" algn="ctr">
              <a:lnSpc>
                <a:spcPct val="100000"/>
              </a:lnSpc>
              <a:spcBef>
                <a:spcPts val="0"/>
              </a:spcBef>
              <a:spcAft>
                <a:spcPts val="0"/>
              </a:spcAft>
              <a:buClr>
                <a:srgbClr val="1C1C1C"/>
              </a:buClr>
              <a:buSzPts val="1400"/>
              <a:buNone/>
              <a:defRPr sz="1400">
                <a:solidFill>
                  <a:srgbClr val="1C1C1C"/>
                </a:solidFill>
              </a:defRPr>
            </a:lvl2pPr>
            <a:lvl3pPr lvl="2" rtl="0" algn="ctr">
              <a:lnSpc>
                <a:spcPct val="100000"/>
              </a:lnSpc>
              <a:spcBef>
                <a:spcPts val="0"/>
              </a:spcBef>
              <a:spcAft>
                <a:spcPts val="0"/>
              </a:spcAft>
              <a:buClr>
                <a:srgbClr val="1C1C1C"/>
              </a:buClr>
              <a:buSzPts val="1400"/>
              <a:buNone/>
              <a:defRPr sz="1400">
                <a:solidFill>
                  <a:srgbClr val="1C1C1C"/>
                </a:solidFill>
              </a:defRPr>
            </a:lvl3pPr>
            <a:lvl4pPr lvl="3" rtl="0" algn="ctr">
              <a:lnSpc>
                <a:spcPct val="100000"/>
              </a:lnSpc>
              <a:spcBef>
                <a:spcPts val="0"/>
              </a:spcBef>
              <a:spcAft>
                <a:spcPts val="0"/>
              </a:spcAft>
              <a:buClr>
                <a:srgbClr val="1C1C1C"/>
              </a:buClr>
              <a:buSzPts val="1400"/>
              <a:buNone/>
              <a:defRPr sz="1400">
                <a:solidFill>
                  <a:srgbClr val="1C1C1C"/>
                </a:solidFill>
              </a:defRPr>
            </a:lvl4pPr>
            <a:lvl5pPr lvl="4" rtl="0" algn="ctr">
              <a:lnSpc>
                <a:spcPct val="100000"/>
              </a:lnSpc>
              <a:spcBef>
                <a:spcPts val="0"/>
              </a:spcBef>
              <a:spcAft>
                <a:spcPts val="0"/>
              </a:spcAft>
              <a:buClr>
                <a:srgbClr val="1C1C1C"/>
              </a:buClr>
              <a:buSzPts val="1400"/>
              <a:buNone/>
              <a:defRPr sz="1400">
                <a:solidFill>
                  <a:srgbClr val="1C1C1C"/>
                </a:solidFill>
              </a:defRPr>
            </a:lvl5pPr>
            <a:lvl6pPr lvl="5" rtl="0" algn="ctr">
              <a:lnSpc>
                <a:spcPct val="100000"/>
              </a:lnSpc>
              <a:spcBef>
                <a:spcPts val="0"/>
              </a:spcBef>
              <a:spcAft>
                <a:spcPts val="0"/>
              </a:spcAft>
              <a:buClr>
                <a:srgbClr val="1C1C1C"/>
              </a:buClr>
              <a:buSzPts val="1400"/>
              <a:buNone/>
              <a:defRPr sz="1400">
                <a:solidFill>
                  <a:srgbClr val="1C1C1C"/>
                </a:solidFill>
              </a:defRPr>
            </a:lvl6pPr>
            <a:lvl7pPr lvl="6" rtl="0" algn="ctr">
              <a:lnSpc>
                <a:spcPct val="100000"/>
              </a:lnSpc>
              <a:spcBef>
                <a:spcPts val="0"/>
              </a:spcBef>
              <a:spcAft>
                <a:spcPts val="0"/>
              </a:spcAft>
              <a:buClr>
                <a:srgbClr val="1C1C1C"/>
              </a:buClr>
              <a:buSzPts val="1400"/>
              <a:buNone/>
              <a:defRPr sz="1400">
                <a:solidFill>
                  <a:srgbClr val="1C1C1C"/>
                </a:solidFill>
              </a:defRPr>
            </a:lvl7pPr>
            <a:lvl8pPr lvl="7" rtl="0" algn="ctr">
              <a:lnSpc>
                <a:spcPct val="100000"/>
              </a:lnSpc>
              <a:spcBef>
                <a:spcPts val="0"/>
              </a:spcBef>
              <a:spcAft>
                <a:spcPts val="0"/>
              </a:spcAft>
              <a:buClr>
                <a:srgbClr val="1C1C1C"/>
              </a:buClr>
              <a:buSzPts val="1400"/>
              <a:buNone/>
              <a:defRPr sz="1400">
                <a:solidFill>
                  <a:srgbClr val="1C1C1C"/>
                </a:solidFill>
              </a:defRPr>
            </a:lvl8pPr>
            <a:lvl9pPr lvl="8" rtl="0" algn="ctr">
              <a:lnSpc>
                <a:spcPct val="100000"/>
              </a:lnSpc>
              <a:spcBef>
                <a:spcPts val="0"/>
              </a:spcBef>
              <a:spcAft>
                <a:spcPts val="0"/>
              </a:spcAft>
              <a:buClr>
                <a:srgbClr val="1C1C1C"/>
              </a:buClr>
              <a:buSzPts val="1400"/>
              <a:buNone/>
              <a:defRPr sz="1400">
                <a:solidFill>
                  <a:srgbClr val="1C1C1C"/>
                </a:solidFill>
              </a:defRPr>
            </a:lvl9pPr>
          </a:lstStyle>
          <a:p/>
        </p:txBody>
      </p:sp>
      <p:sp>
        <p:nvSpPr>
          <p:cNvPr id="36" name="Google Shape;36;p5"/>
          <p:cNvSpPr/>
          <p:nvPr/>
        </p:nvSpPr>
        <p:spPr>
          <a:xfrm rot="-5400000">
            <a:off x="-485525" y="-5491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5400000">
            <a:off x="8099175" y="3833975"/>
            <a:ext cx="1295235" cy="1552154"/>
          </a:xfrm>
          <a:custGeom>
            <a:rect b="b" l="l" r="r" t="t"/>
            <a:pathLst>
              <a:path extrusionOk="0" h="28594" w="23861">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4" type="title"/>
          </p:nvPr>
        </p:nvSpPr>
        <p:spPr>
          <a:xfrm>
            <a:off x="5627225" y="3001000"/>
            <a:ext cx="204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41" name="Google Shape;41;p6"/>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 name="Google Shape;42;p6"/>
          <p:cNvSpPr/>
          <p:nvPr/>
        </p:nvSpPr>
        <p:spPr>
          <a:xfrm rot="5400000">
            <a:off x="-425041" y="357354"/>
            <a:ext cx="1429452" cy="714737"/>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7994762" y="4562938"/>
            <a:ext cx="1946318" cy="973175"/>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46" name="Google Shape;46;p7"/>
          <p:cNvSpPr txBox="1"/>
          <p:nvPr>
            <p:ph idx="1" type="subTitle"/>
          </p:nvPr>
        </p:nvSpPr>
        <p:spPr>
          <a:xfrm>
            <a:off x="1028050" y="2249363"/>
            <a:ext cx="3027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7" name="Google Shape;47;p7"/>
          <p:cNvSpPr txBox="1"/>
          <p:nvPr>
            <p:ph type="title"/>
          </p:nvPr>
        </p:nvSpPr>
        <p:spPr>
          <a:xfrm>
            <a:off x="1028050" y="1067075"/>
            <a:ext cx="367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8" name="Google Shape;48;p7"/>
          <p:cNvSpPr/>
          <p:nvPr/>
        </p:nvSpPr>
        <p:spPr>
          <a:xfrm rot="10800000">
            <a:off x="6728200" y="-52874"/>
            <a:ext cx="1744249" cy="872139"/>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rot="5400000">
            <a:off x="-328527" y="471088"/>
            <a:ext cx="1138666" cy="569342"/>
          </a:xfrm>
          <a:custGeom>
            <a:rect b="b" l="l" r="r" t="t"/>
            <a:pathLst>
              <a:path extrusionOk="0" h="31184" w="62367">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647050" y="4177400"/>
            <a:ext cx="2028900" cy="202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8"/>
          <p:cNvSpPr/>
          <p:nvPr/>
        </p:nvSpPr>
        <p:spPr>
          <a:xfrm>
            <a:off x="-1590175" y="3653675"/>
            <a:ext cx="2566200" cy="256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7755900" y="-1310525"/>
            <a:ext cx="2566200" cy="256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1675500" y="-324750"/>
            <a:ext cx="5793000" cy="579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txBox="1"/>
          <p:nvPr>
            <p:ph type="title"/>
          </p:nvPr>
        </p:nvSpPr>
        <p:spPr>
          <a:xfrm>
            <a:off x="1388100" y="450150"/>
            <a:ext cx="6367800" cy="409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56" name="Google Shape;5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59" name="Google Shape;59;p9"/>
          <p:cNvSpPr txBox="1"/>
          <p:nvPr>
            <p:ph idx="1" type="subTitle"/>
          </p:nvPr>
        </p:nvSpPr>
        <p:spPr>
          <a:xfrm>
            <a:off x="5020950" y="3267722"/>
            <a:ext cx="3027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0" name="Google Shape;60;p9"/>
          <p:cNvSpPr txBox="1"/>
          <p:nvPr>
            <p:ph type="title"/>
          </p:nvPr>
        </p:nvSpPr>
        <p:spPr>
          <a:xfrm>
            <a:off x="4572000" y="2137338"/>
            <a:ext cx="392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61" name="Google Shape;61;p9"/>
          <p:cNvSpPr txBox="1"/>
          <p:nvPr>
            <p:ph hasCustomPrompt="1" idx="2" type="title"/>
          </p:nvPr>
        </p:nvSpPr>
        <p:spPr>
          <a:xfrm>
            <a:off x="5750250" y="1564638"/>
            <a:ext cx="1568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2" name="Google Shape;62;p9"/>
          <p:cNvSpPr/>
          <p:nvPr/>
        </p:nvSpPr>
        <p:spPr>
          <a:xfrm>
            <a:off x="-131600" y="-98700"/>
            <a:ext cx="2618400" cy="532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65" name="Google Shape;65;p10"/>
          <p:cNvSpPr txBox="1"/>
          <p:nvPr>
            <p:ph type="ctrTitle"/>
          </p:nvPr>
        </p:nvSpPr>
        <p:spPr>
          <a:xfrm>
            <a:off x="679350" y="512750"/>
            <a:ext cx="3999600" cy="25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6" name="Google Shape;66;p10"/>
          <p:cNvSpPr/>
          <p:nvPr/>
        </p:nvSpPr>
        <p:spPr>
          <a:xfrm>
            <a:off x="-270175" y="-1989975"/>
            <a:ext cx="5718600" cy="5718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8E8E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4705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3BC57F"/>
              </a:buClr>
              <a:buSzPts val="3200"/>
              <a:buFont typeface="Oswald"/>
              <a:buNone/>
              <a:defRPr sz="3200">
                <a:solidFill>
                  <a:srgbClr val="3BC57F"/>
                </a:solidFill>
                <a:latin typeface="Oswald"/>
                <a:ea typeface="Oswald"/>
                <a:cs typeface="Oswald"/>
                <a:sym typeface="Oswald"/>
              </a:defRPr>
            </a:lvl1pPr>
            <a:lvl2pPr lvl="1">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2pPr>
            <a:lvl3pPr lvl="2">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3pPr>
            <a:lvl4pPr lvl="3">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4pPr>
            <a:lvl5pPr lvl="4">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5pPr>
            <a:lvl6pPr lvl="5">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6pPr>
            <a:lvl7pPr lvl="6">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7pPr>
            <a:lvl8pPr lvl="7">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8pPr>
            <a:lvl9pPr lvl="8">
              <a:spcBef>
                <a:spcPts val="0"/>
              </a:spcBef>
              <a:spcAft>
                <a:spcPts val="0"/>
              </a:spcAft>
              <a:buClr>
                <a:srgbClr val="3BC57F"/>
              </a:buClr>
              <a:buSzPts val="3200"/>
              <a:buFont typeface="Montserrat"/>
              <a:buNone/>
              <a:defRPr b="1" sz="3200">
                <a:solidFill>
                  <a:srgbClr val="3BC57F"/>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EA4335"/>
          </p15:clr>
        </p15:guide>
        <p15:guide id="2" pos="408">
          <p15:clr>
            <a:srgbClr val="EA4335"/>
          </p15:clr>
        </p15:guide>
        <p15:guide id="3" pos="5359">
          <p15:clr>
            <a:srgbClr val="EA4335"/>
          </p15:clr>
        </p15:guide>
        <p15:guide id="4" orient="horz" pos="296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type="ctrTitle"/>
          </p:nvPr>
        </p:nvSpPr>
        <p:spPr>
          <a:xfrm>
            <a:off x="4384875" y="1075425"/>
            <a:ext cx="45408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a:t>Evaluating </a:t>
            </a:r>
            <a:r>
              <a:rPr lang="id">
                <a:solidFill>
                  <a:schemeClr val="lt1"/>
                </a:solidFill>
              </a:rPr>
              <a:t>Coronavirus </a:t>
            </a:r>
            <a:r>
              <a:rPr lang="id"/>
              <a:t>Effect of on 2020 Stock Returns</a:t>
            </a:r>
            <a:endParaRPr/>
          </a:p>
        </p:txBody>
      </p:sp>
      <p:sp>
        <p:nvSpPr>
          <p:cNvPr id="218" name="Google Shape;218;p28"/>
          <p:cNvSpPr txBox="1"/>
          <p:nvPr>
            <p:ph idx="1" type="subTitle"/>
          </p:nvPr>
        </p:nvSpPr>
        <p:spPr>
          <a:xfrm>
            <a:off x="4332125" y="2990275"/>
            <a:ext cx="3414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Through Metrics, Ratios, and Classification</a:t>
            </a:r>
            <a:endParaRPr/>
          </a:p>
        </p:txBody>
      </p:sp>
      <p:pic>
        <p:nvPicPr>
          <p:cNvPr id="219" name="Google Shape;219;p28"/>
          <p:cNvPicPr preferRelativeResize="0"/>
          <p:nvPr/>
        </p:nvPicPr>
        <p:blipFill rotWithShape="1">
          <a:blip r:embed="rId3">
            <a:alphaModFix/>
          </a:blip>
          <a:srcRect b="20229" l="34502" r="10600" t="0"/>
          <a:stretch/>
        </p:blipFill>
        <p:spPr>
          <a:xfrm>
            <a:off x="738800" y="1071329"/>
            <a:ext cx="3180000" cy="3169800"/>
          </a:xfrm>
          <a:prstGeom prst="ellipse">
            <a:avLst/>
          </a:prstGeom>
          <a:noFill/>
          <a:ln>
            <a:noFill/>
          </a:ln>
        </p:spPr>
      </p:pic>
      <p:grpSp>
        <p:nvGrpSpPr>
          <p:cNvPr id="220" name="Google Shape;220;p28"/>
          <p:cNvGrpSpPr/>
          <p:nvPr/>
        </p:nvGrpSpPr>
        <p:grpSpPr>
          <a:xfrm>
            <a:off x="7644962" y="1214528"/>
            <a:ext cx="389288" cy="389154"/>
            <a:chOff x="1122400" y="1402350"/>
            <a:chExt cx="654375" cy="654150"/>
          </a:xfrm>
        </p:grpSpPr>
        <p:sp>
          <p:nvSpPr>
            <p:cNvPr id="221" name="Google Shape;221;p2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28"/>
          <p:cNvGrpSpPr/>
          <p:nvPr/>
        </p:nvGrpSpPr>
        <p:grpSpPr>
          <a:xfrm>
            <a:off x="3993387" y="4436625"/>
            <a:ext cx="269472" cy="269379"/>
            <a:chOff x="1122400" y="1402350"/>
            <a:chExt cx="654375" cy="654150"/>
          </a:xfrm>
        </p:grpSpPr>
        <p:sp>
          <p:nvSpPr>
            <p:cNvPr id="233" name="Google Shape;233;p2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28"/>
          <p:cNvGrpSpPr/>
          <p:nvPr/>
        </p:nvGrpSpPr>
        <p:grpSpPr>
          <a:xfrm>
            <a:off x="549451" y="4363473"/>
            <a:ext cx="415855" cy="415712"/>
            <a:chOff x="1122400" y="1402350"/>
            <a:chExt cx="654375" cy="654150"/>
          </a:xfrm>
        </p:grpSpPr>
        <p:sp>
          <p:nvSpPr>
            <p:cNvPr id="245" name="Google Shape;245;p2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28"/>
          <p:cNvGrpSpPr/>
          <p:nvPr/>
        </p:nvGrpSpPr>
        <p:grpSpPr>
          <a:xfrm>
            <a:off x="2847361" y="872877"/>
            <a:ext cx="631210" cy="630993"/>
            <a:chOff x="1122400" y="1402350"/>
            <a:chExt cx="654375" cy="654150"/>
          </a:xfrm>
        </p:grpSpPr>
        <p:sp>
          <p:nvSpPr>
            <p:cNvPr id="257" name="Google Shape;257;p2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28"/>
          <p:cNvSpPr txBox="1"/>
          <p:nvPr>
            <p:ph idx="1" type="subTitle"/>
          </p:nvPr>
        </p:nvSpPr>
        <p:spPr>
          <a:xfrm>
            <a:off x="5551150" y="4175013"/>
            <a:ext cx="34140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d" sz="1600">
                <a:solidFill>
                  <a:schemeClr val="dk1"/>
                </a:solidFill>
              </a:rPr>
              <a:t>Chiebuka Onwuzurike</a:t>
            </a:r>
            <a:endParaRPr sz="1600">
              <a:solidFill>
                <a:schemeClr val="dk1"/>
              </a:solidFill>
            </a:endParaRPr>
          </a:p>
          <a:p>
            <a:pPr indent="0" lvl="0" marL="0" rtl="0" algn="r">
              <a:spcBef>
                <a:spcPts val="0"/>
              </a:spcBef>
              <a:spcAft>
                <a:spcPts val="0"/>
              </a:spcAft>
              <a:buNone/>
            </a:pPr>
            <a:r>
              <a:rPr lang="id" sz="1600">
                <a:solidFill>
                  <a:schemeClr val="dk1"/>
                </a:solidFill>
              </a:rPr>
              <a:t>MSBA ‘21</a:t>
            </a:r>
            <a:endParaRPr sz="1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graphicFrame>
        <p:nvGraphicFramePr>
          <p:cNvPr id="677" name="Google Shape;677;p37"/>
          <p:cNvGraphicFramePr/>
          <p:nvPr/>
        </p:nvGraphicFramePr>
        <p:xfrm>
          <a:off x="865950" y="1230975"/>
          <a:ext cx="3000000" cy="3000000"/>
        </p:xfrm>
        <a:graphic>
          <a:graphicData uri="http://schemas.openxmlformats.org/drawingml/2006/table">
            <a:tbl>
              <a:tblPr>
                <a:noFill/>
                <a:tableStyleId>{2DC033C8-4D9D-42CE-B107-47BFFC301BA9}</a:tableStyleId>
              </a:tblPr>
              <a:tblGrid>
                <a:gridCol w="3116600"/>
                <a:gridCol w="834350"/>
                <a:gridCol w="701200"/>
                <a:gridCol w="816600"/>
                <a:gridCol w="816600"/>
                <a:gridCol w="816600"/>
                <a:gridCol w="701200"/>
              </a:tblGrid>
              <a:tr h="289550">
                <a:tc>
                  <a:txBody>
                    <a:bodyPr/>
                    <a:lstStyle/>
                    <a:p>
                      <a:pPr indent="0" lvl="0" marL="0" rtl="0" algn="l">
                        <a:spcBef>
                          <a:spcPts val="0"/>
                        </a:spcBef>
                        <a:spcAft>
                          <a:spcPts val="0"/>
                        </a:spcAft>
                        <a:buNone/>
                      </a:pPr>
                      <a:r>
                        <a:t/>
                      </a:r>
                      <a:endParaRPr b="1"/>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Coef</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Std Err</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P&gt;|t|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[0.025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0.975]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Housewares &amp; Specialties</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7.1362</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0.566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12.618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6.027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8.245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Home Improvement Retail</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3.6681</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0.438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8.373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2.809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4.527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Automobile Manufacturers</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3.3169</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8.294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2.533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4.101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Homefurnishing Retail</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3.0359</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0.370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8.200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2.310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3.762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Heavy Electrical Equipment</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2.5883</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0.566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4.577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1.479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3.697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graphicFrame>
        <p:nvGraphicFramePr>
          <p:cNvPr id="678" name="Google Shape;678;p37"/>
          <p:cNvGraphicFramePr/>
          <p:nvPr/>
        </p:nvGraphicFramePr>
        <p:xfrm>
          <a:off x="865950" y="2992725"/>
          <a:ext cx="3000000" cy="3000000"/>
        </p:xfrm>
        <a:graphic>
          <a:graphicData uri="http://schemas.openxmlformats.org/drawingml/2006/table">
            <a:tbl>
              <a:tblPr>
                <a:noFill/>
                <a:tableStyleId>{2DC033C8-4D9D-42CE-B107-47BFFC301BA9}</a:tableStyleId>
              </a:tblPr>
              <a:tblGrid>
                <a:gridCol w="2773950"/>
                <a:gridCol w="895350"/>
                <a:gridCol w="752475"/>
                <a:gridCol w="876300"/>
                <a:gridCol w="876300"/>
                <a:gridCol w="876300"/>
                <a:gridCol w="752475"/>
              </a:tblGrid>
              <a:tr h="257175">
                <a:tc>
                  <a:txBody>
                    <a:bodyPr/>
                    <a:lstStyle/>
                    <a:p>
                      <a:pPr indent="0" lvl="0" marL="0" rtl="0" algn="l">
                        <a:spcBef>
                          <a:spcPts val="0"/>
                        </a:spcBef>
                        <a:spcAft>
                          <a:spcPts val="0"/>
                        </a:spcAft>
                        <a:buNone/>
                      </a:pPr>
                      <a:r>
                        <a:t/>
                      </a:r>
                      <a:endParaRPr b="1"/>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Coef</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Std Err</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P&gt;|t|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[0.025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0.975]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Research &amp; Consulting Services</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0.4729</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0.196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2.414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0.016</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0.089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0.857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Thrifts &amp; Mortgage Finance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0.4694</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0.146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3.214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0.001</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0.183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0.756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Retail REITs</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0.4587</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0.189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2.433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0.015</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0.089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0.828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Regional Banks</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0.4264</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0.063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6.814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0.304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0.549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Pharmaceuticals</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0.3722</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0.122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3.040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0.002</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0.132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0.612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grpSp>
        <p:nvGrpSpPr>
          <p:cNvPr id="679" name="Google Shape;679;p37"/>
          <p:cNvGrpSpPr/>
          <p:nvPr/>
        </p:nvGrpSpPr>
        <p:grpSpPr>
          <a:xfrm>
            <a:off x="327780" y="4703617"/>
            <a:ext cx="254094" cy="254072"/>
            <a:chOff x="1122400" y="1402350"/>
            <a:chExt cx="654375" cy="654150"/>
          </a:xfrm>
        </p:grpSpPr>
        <p:sp>
          <p:nvSpPr>
            <p:cNvPr id="680" name="Google Shape;680;p37"/>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37"/>
          <p:cNvSpPr txBox="1"/>
          <p:nvPr>
            <p:ph type="title"/>
          </p:nvPr>
        </p:nvSpPr>
        <p:spPr>
          <a:xfrm rot="-5400000">
            <a:off x="-263100" y="1818000"/>
            <a:ext cx="130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400">
                <a:solidFill>
                  <a:schemeClr val="dk1"/>
                </a:solidFill>
              </a:rPr>
              <a:t>Top</a:t>
            </a:r>
            <a:endParaRPr sz="2400">
              <a:solidFill>
                <a:schemeClr val="dk1"/>
              </a:solidFill>
            </a:endParaRPr>
          </a:p>
        </p:txBody>
      </p:sp>
      <p:sp>
        <p:nvSpPr>
          <p:cNvPr id="692" name="Google Shape;692;p37"/>
          <p:cNvSpPr txBox="1"/>
          <p:nvPr>
            <p:ph type="title"/>
          </p:nvPr>
        </p:nvSpPr>
        <p:spPr>
          <a:xfrm rot="-5400000">
            <a:off x="-197675" y="3464313"/>
            <a:ext cx="130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400">
                <a:solidFill>
                  <a:schemeClr val="dk1"/>
                </a:solidFill>
              </a:rPr>
              <a:t>Bottom</a:t>
            </a:r>
            <a:endParaRPr sz="2400">
              <a:solidFill>
                <a:schemeClr val="dk1"/>
              </a:solidFill>
            </a:endParaRPr>
          </a:p>
        </p:txBody>
      </p:sp>
      <p:sp>
        <p:nvSpPr>
          <p:cNvPr id="693" name="Google Shape;693;p37"/>
          <p:cNvSpPr txBox="1"/>
          <p:nvPr>
            <p:ph type="title"/>
          </p:nvPr>
        </p:nvSpPr>
        <p:spPr>
          <a:xfrm>
            <a:off x="672300" y="222300"/>
            <a:ext cx="807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GIC Sub Industry Classifiers Late 2020 Returns</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694" name="Google Shape;694;p37"/>
          <p:cNvSpPr txBox="1"/>
          <p:nvPr>
            <p:ph type="title"/>
          </p:nvPr>
        </p:nvSpPr>
        <p:spPr>
          <a:xfrm>
            <a:off x="2551500" y="4579800"/>
            <a:ext cx="404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800">
                <a:solidFill>
                  <a:schemeClr val="dk1"/>
                </a:solidFill>
              </a:rPr>
              <a:t>Adj R^2: </a:t>
            </a:r>
            <a:r>
              <a:rPr lang="id">
                <a:solidFill>
                  <a:schemeClr val="dk1"/>
                </a:solidFill>
              </a:rPr>
              <a:t>0.179</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38"/>
          <p:cNvSpPr txBox="1"/>
          <p:nvPr>
            <p:ph idx="1" type="subTitle"/>
          </p:nvPr>
        </p:nvSpPr>
        <p:spPr>
          <a:xfrm>
            <a:off x="707650" y="1799125"/>
            <a:ext cx="3533700" cy="1266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Drilling</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Exploration &amp; Production</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Equipment &amp; Services</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Department Stores</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Hotel &amp; Resort REITs</a:t>
            </a:r>
            <a:endParaRPr sz="1300">
              <a:solidFill>
                <a:srgbClr val="000000"/>
              </a:solidFill>
              <a:latin typeface="Arial"/>
              <a:ea typeface="Arial"/>
              <a:cs typeface="Arial"/>
              <a:sym typeface="Arial"/>
            </a:endParaRPr>
          </a:p>
        </p:txBody>
      </p:sp>
      <p:sp>
        <p:nvSpPr>
          <p:cNvPr id="700" name="Google Shape;700;p38"/>
          <p:cNvSpPr txBox="1"/>
          <p:nvPr>
            <p:ph type="title"/>
          </p:nvPr>
        </p:nvSpPr>
        <p:spPr>
          <a:xfrm>
            <a:off x="1007950" y="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2020 ClassifiersReturns </a:t>
            </a:r>
            <a:endParaRPr/>
          </a:p>
        </p:txBody>
      </p:sp>
      <p:sp>
        <p:nvSpPr>
          <p:cNvPr id="701" name="Google Shape;701;p38"/>
          <p:cNvSpPr txBox="1"/>
          <p:nvPr>
            <p:ph idx="3" type="title"/>
          </p:nvPr>
        </p:nvSpPr>
        <p:spPr>
          <a:xfrm>
            <a:off x="1007949" y="1226425"/>
            <a:ext cx="32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600">
                <a:solidFill>
                  <a:schemeClr val="dk1"/>
                </a:solidFill>
              </a:rPr>
              <a:t>Affected the Most</a:t>
            </a:r>
            <a:endParaRPr sz="2600">
              <a:solidFill>
                <a:schemeClr val="dk1"/>
              </a:solidFill>
            </a:endParaRPr>
          </a:p>
        </p:txBody>
      </p:sp>
      <p:grpSp>
        <p:nvGrpSpPr>
          <p:cNvPr id="702" name="Google Shape;702;p38"/>
          <p:cNvGrpSpPr/>
          <p:nvPr/>
        </p:nvGrpSpPr>
        <p:grpSpPr>
          <a:xfrm>
            <a:off x="46547" y="87571"/>
            <a:ext cx="557855" cy="557663"/>
            <a:chOff x="1122400" y="1402350"/>
            <a:chExt cx="654375" cy="654150"/>
          </a:xfrm>
        </p:grpSpPr>
        <p:sp>
          <p:nvSpPr>
            <p:cNvPr id="703" name="Google Shape;703;p3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38"/>
          <p:cNvGrpSpPr/>
          <p:nvPr/>
        </p:nvGrpSpPr>
        <p:grpSpPr>
          <a:xfrm>
            <a:off x="8539497" y="4424796"/>
            <a:ext cx="557855" cy="557663"/>
            <a:chOff x="1122400" y="1402350"/>
            <a:chExt cx="654375" cy="654150"/>
          </a:xfrm>
        </p:grpSpPr>
        <p:sp>
          <p:nvSpPr>
            <p:cNvPr id="715" name="Google Shape;715;p3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 name="Google Shape;726;p38"/>
          <p:cNvSpPr txBox="1"/>
          <p:nvPr/>
        </p:nvSpPr>
        <p:spPr>
          <a:xfrm>
            <a:off x="4689575" y="3662750"/>
            <a:ext cx="33225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0000"/>
              </a:buClr>
              <a:buSzPts val="1300"/>
              <a:buFont typeface="Arial"/>
              <a:buChar char="●"/>
            </a:pPr>
            <a:r>
              <a:rPr lang="id" sz="1300"/>
              <a:t>Research &amp; Consulting Services</a:t>
            </a:r>
            <a:endParaRPr sz="1300"/>
          </a:p>
          <a:p>
            <a:pPr indent="-311150" lvl="0" marL="457200" rtl="0" algn="l">
              <a:spcBef>
                <a:spcPts val="0"/>
              </a:spcBef>
              <a:spcAft>
                <a:spcPts val="0"/>
              </a:spcAft>
              <a:buClr>
                <a:srgbClr val="000000"/>
              </a:buClr>
              <a:buSzPts val="1300"/>
              <a:buFont typeface="Arial"/>
              <a:buChar char="●"/>
            </a:pPr>
            <a:r>
              <a:rPr lang="id" sz="1300"/>
              <a:t>Thrifts &amp; Mortgage Finance</a:t>
            </a:r>
            <a:endParaRPr sz="1300"/>
          </a:p>
          <a:p>
            <a:pPr indent="-311150" lvl="0" marL="457200" rtl="0" algn="l">
              <a:spcBef>
                <a:spcPts val="0"/>
              </a:spcBef>
              <a:spcAft>
                <a:spcPts val="0"/>
              </a:spcAft>
              <a:buClr>
                <a:srgbClr val="000000"/>
              </a:buClr>
              <a:buSzPts val="1300"/>
              <a:buFont typeface="Arial"/>
              <a:buChar char="●"/>
            </a:pPr>
            <a:r>
              <a:rPr lang="id" sz="1300"/>
              <a:t>Retail REITs</a:t>
            </a:r>
            <a:endParaRPr sz="1300"/>
          </a:p>
          <a:p>
            <a:pPr indent="-311150" lvl="0" marL="457200" rtl="0" algn="l">
              <a:spcBef>
                <a:spcPts val="0"/>
              </a:spcBef>
              <a:spcAft>
                <a:spcPts val="0"/>
              </a:spcAft>
              <a:buClr>
                <a:srgbClr val="000000"/>
              </a:buClr>
              <a:buSzPts val="1300"/>
              <a:buFont typeface="Arial"/>
              <a:buChar char="●"/>
            </a:pPr>
            <a:r>
              <a:rPr lang="id" sz="1300"/>
              <a:t>Regional Banks</a:t>
            </a:r>
            <a:endParaRPr sz="1300"/>
          </a:p>
          <a:p>
            <a:pPr indent="-311150" lvl="0" marL="457200" rtl="0" algn="l">
              <a:spcBef>
                <a:spcPts val="0"/>
              </a:spcBef>
              <a:spcAft>
                <a:spcPts val="0"/>
              </a:spcAft>
              <a:buClr>
                <a:srgbClr val="000000"/>
              </a:buClr>
              <a:buSzPts val="1300"/>
              <a:buFont typeface="Arial"/>
              <a:buChar char="●"/>
            </a:pPr>
            <a:r>
              <a:rPr lang="id" sz="1300"/>
              <a:t>Pharmaceuticals</a:t>
            </a:r>
            <a:endParaRPr/>
          </a:p>
        </p:txBody>
      </p:sp>
      <p:sp>
        <p:nvSpPr>
          <p:cNvPr id="727" name="Google Shape;727;p38"/>
          <p:cNvSpPr txBox="1"/>
          <p:nvPr/>
        </p:nvSpPr>
        <p:spPr>
          <a:xfrm>
            <a:off x="4815125" y="3077750"/>
            <a:ext cx="3582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2600">
                <a:solidFill>
                  <a:schemeClr val="dk1"/>
                </a:solidFill>
                <a:latin typeface="Oswald"/>
                <a:ea typeface="Oswald"/>
                <a:cs typeface="Oswald"/>
                <a:sym typeface="Oswald"/>
              </a:rPr>
              <a:t>Bounce Back the Least</a:t>
            </a:r>
            <a:endParaRPr/>
          </a:p>
        </p:txBody>
      </p:sp>
      <p:sp>
        <p:nvSpPr>
          <p:cNvPr id="728" name="Google Shape;728;p38"/>
          <p:cNvSpPr txBox="1"/>
          <p:nvPr>
            <p:ph idx="1" type="subTitle"/>
          </p:nvPr>
        </p:nvSpPr>
        <p:spPr>
          <a:xfrm>
            <a:off x="705400" y="3638425"/>
            <a:ext cx="3533700" cy="1266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Specialized REITs</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Application Software</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Packaged Foods &amp; Meats</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Biotechnology</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Health Care Equipment</a:t>
            </a:r>
            <a:endParaRPr sz="13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300">
              <a:solidFill>
                <a:srgbClr val="000000"/>
              </a:solidFill>
              <a:latin typeface="Arial"/>
              <a:ea typeface="Arial"/>
              <a:cs typeface="Arial"/>
              <a:sym typeface="Arial"/>
            </a:endParaRPr>
          </a:p>
        </p:txBody>
      </p:sp>
      <p:sp>
        <p:nvSpPr>
          <p:cNvPr id="729" name="Google Shape;729;p38"/>
          <p:cNvSpPr txBox="1"/>
          <p:nvPr>
            <p:ph idx="3" type="title"/>
          </p:nvPr>
        </p:nvSpPr>
        <p:spPr>
          <a:xfrm>
            <a:off x="1005699" y="3065725"/>
            <a:ext cx="32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600">
                <a:solidFill>
                  <a:schemeClr val="dk1"/>
                </a:solidFill>
              </a:rPr>
              <a:t>Affected the Least</a:t>
            </a:r>
            <a:endParaRPr sz="2600">
              <a:solidFill>
                <a:schemeClr val="dk1"/>
              </a:solidFill>
            </a:endParaRPr>
          </a:p>
        </p:txBody>
      </p:sp>
      <p:sp>
        <p:nvSpPr>
          <p:cNvPr id="730" name="Google Shape;730;p38"/>
          <p:cNvSpPr txBox="1"/>
          <p:nvPr/>
        </p:nvSpPr>
        <p:spPr>
          <a:xfrm>
            <a:off x="4689225" y="1892450"/>
            <a:ext cx="33225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0000"/>
              </a:buClr>
              <a:buSzPts val="1300"/>
              <a:buFont typeface="Arial"/>
              <a:buChar char="●"/>
            </a:pPr>
            <a:r>
              <a:rPr lang="id" sz="1300"/>
              <a:t> Housewares &amp; Specialties</a:t>
            </a:r>
            <a:endParaRPr sz="1300"/>
          </a:p>
          <a:p>
            <a:pPr indent="-311150" lvl="0" marL="457200" rtl="0" algn="l">
              <a:spcBef>
                <a:spcPts val="0"/>
              </a:spcBef>
              <a:spcAft>
                <a:spcPts val="0"/>
              </a:spcAft>
              <a:buClr>
                <a:srgbClr val="000000"/>
              </a:buClr>
              <a:buSzPts val="1300"/>
              <a:buFont typeface="Arial"/>
              <a:buChar char="●"/>
            </a:pPr>
            <a:r>
              <a:rPr lang="id" sz="1300"/>
              <a:t>Home Improvement Retail</a:t>
            </a:r>
            <a:endParaRPr sz="1300"/>
          </a:p>
          <a:p>
            <a:pPr indent="-311150" lvl="0" marL="457200" rtl="0" algn="l">
              <a:spcBef>
                <a:spcPts val="0"/>
              </a:spcBef>
              <a:spcAft>
                <a:spcPts val="0"/>
              </a:spcAft>
              <a:buClr>
                <a:srgbClr val="000000"/>
              </a:buClr>
              <a:buSzPts val="1300"/>
              <a:buFont typeface="Arial"/>
              <a:buChar char="●"/>
            </a:pPr>
            <a:r>
              <a:rPr lang="id" sz="1300"/>
              <a:t>Automobile Manufacturers</a:t>
            </a:r>
            <a:endParaRPr sz="1300"/>
          </a:p>
          <a:p>
            <a:pPr indent="-311150" lvl="0" marL="457200" rtl="0" algn="l">
              <a:spcBef>
                <a:spcPts val="0"/>
              </a:spcBef>
              <a:spcAft>
                <a:spcPts val="0"/>
              </a:spcAft>
              <a:buClr>
                <a:srgbClr val="000000"/>
              </a:buClr>
              <a:buSzPts val="1300"/>
              <a:buFont typeface="Arial"/>
              <a:buChar char="●"/>
            </a:pPr>
            <a:r>
              <a:rPr lang="id" sz="1300"/>
              <a:t>Homefurnishing Retail</a:t>
            </a:r>
            <a:endParaRPr sz="1300"/>
          </a:p>
          <a:p>
            <a:pPr indent="-311150" lvl="0" marL="457200" rtl="0" algn="l">
              <a:spcBef>
                <a:spcPts val="0"/>
              </a:spcBef>
              <a:spcAft>
                <a:spcPts val="0"/>
              </a:spcAft>
              <a:buClr>
                <a:srgbClr val="000000"/>
              </a:buClr>
              <a:buSzPts val="1300"/>
              <a:buFont typeface="Arial"/>
              <a:buChar char="●"/>
            </a:pPr>
            <a:r>
              <a:rPr lang="id" sz="1300"/>
              <a:t>Heavy Electrical Equipment</a:t>
            </a:r>
            <a:endParaRPr sz="1300"/>
          </a:p>
        </p:txBody>
      </p:sp>
      <p:sp>
        <p:nvSpPr>
          <p:cNvPr id="731" name="Google Shape;731;p38"/>
          <p:cNvSpPr txBox="1"/>
          <p:nvPr/>
        </p:nvSpPr>
        <p:spPr>
          <a:xfrm>
            <a:off x="4814775" y="1307450"/>
            <a:ext cx="3582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2600">
                <a:solidFill>
                  <a:schemeClr val="dk1"/>
                </a:solidFill>
                <a:latin typeface="Oswald"/>
                <a:ea typeface="Oswald"/>
                <a:cs typeface="Oswald"/>
                <a:sym typeface="Oswald"/>
              </a:rPr>
              <a:t>Bounce Back the Most</a:t>
            </a:r>
            <a:endParaRPr/>
          </a:p>
        </p:txBody>
      </p:sp>
      <p:sp>
        <p:nvSpPr>
          <p:cNvPr id="732" name="Google Shape;732;p38"/>
          <p:cNvSpPr txBox="1"/>
          <p:nvPr>
            <p:ph type="title"/>
          </p:nvPr>
        </p:nvSpPr>
        <p:spPr>
          <a:xfrm>
            <a:off x="1142000" y="653725"/>
            <a:ext cx="266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500">
                <a:solidFill>
                  <a:schemeClr val="accent3"/>
                </a:solidFill>
              </a:rPr>
              <a:t>Early 2020</a:t>
            </a:r>
            <a:endParaRPr sz="2500">
              <a:solidFill>
                <a:schemeClr val="accent3"/>
              </a:solidFill>
            </a:endParaRPr>
          </a:p>
        </p:txBody>
      </p:sp>
      <p:sp>
        <p:nvSpPr>
          <p:cNvPr id="733" name="Google Shape;733;p38"/>
          <p:cNvSpPr txBox="1"/>
          <p:nvPr>
            <p:ph type="title"/>
          </p:nvPr>
        </p:nvSpPr>
        <p:spPr>
          <a:xfrm>
            <a:off x="5211350" y="653725"/>
            <a:ext cx="266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500">
                <a:solidFill>
                  <a:schemeClr val="accent3"/>
                </a:solidFill>
              </a:rPr>
              <a:t>Late </a:t>
            </a:r>
            <a:r>
              <a:rPr lang="id" sz="2500">
                <a:solidFill>
                  <a:schemeClr val="accent3"/>
                </a:solidFill>
              </a:rPr>
              <a:t>2020</a:t>
            </a:r>
            <a:endParaRPr sz="2500">
              <a:solidFill>
                <a:schemeClr val="accent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39"/>
          <p:cNvSpPr txBox="1"/>
          <p:nvPr>
            <p:ph idx="2" type="title"/>
          </p:nvPr>
        </p:nvSpPr>
        <p:spPr>
          <a:xfrm>
            <a:off x="1825300" y="1564663"/>
            <a:ext cx="156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03</a:t>
            </a:r>
            <a:endParaRPr/>
          </a:p>
        </p:txBody>
      </p:sp>
      <p:sp>
        <p:nvSpPr>
          <p:cNvPr id="739" name="Google Shape;739;p39"/>
          <p:cNvSpPr/>
          <p:nvPr/>
        </p:nvSpPr>
        <p:spPr>
          <a:xfrm>
            <a:off x="5281900" y="-225600"/>
            <a:ext cx="5298600" cy="5298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txBox="1"/>
          <p:nvPr>
            <p:ph idx="1" type="subTitle"/>
          </p:nvPr>
        </p:nvSpPr>
        <p:spPr>
          <a:xfrm>
            <a:off x="1096000" y="2786238"/>
            <a:ext cx="3027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d" sz="2500"/>
              <a:t>Russel 3000</a:t>
            </a:r>
            <a:endParaRPr b="1" sz="2500"/>
          </a:p>
        </p:txBody>
      </p:sp>
      <p:sp>
        <p:nvSpPr>
          <p:cNvPr id="741" name="Google Shape;741;p39"/>
          <p:cNvSpPr txBox="1"/>
          <p:nvPr>
            <p:ph type="title"/>
          </p:nvPr>
        </p:nvSpPr>
        <p:spPr>
          <a:xfrm>
            <a:off x="647050" y="2137338"/>
            <a:ext cx="39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3800"/>
              <a:t>Metrics and Ratios</a:t>
            </a:r>
            <a:endParaRPr sz="3800"/>
          </a:p>
        </p:txBody>
      </p:sp>
      <p:grpSp>
        <p:nvGrpSpPr>
          <p:cNvPr id="742" name="Google Shape;742;p39"/>
          <p:cNvGrpSpPr/>
          <p:nvPr/>
        </p:nvGrpSpPr>
        <p:grpSpPr>
          <a:xfrm>
            <a:off x="826537" y="3924675"/>
            <a:ext cx="269472" cy="269379"/>
            <a:chOff x="1122400" y="1402350"/>
            <a:chExt cx="654375" cy="654150"/>
          </a:xfrm>
        </p:grpSpPr>
        <p:sp>
          <p:nvSpPr>
            <p:cNvPr id="743" name="Google Shape;743;p3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39"/>
          <p:cNvGrpSpPr/>
          <p:nvPr/>
        </p:nvGrpSpPr>
        <p:grpSpPr>
          <a:xfrm>
            <a:off x="4077337" y="838600"/>
            <a:ext cx="269472" cy="269379"/>
            <a:chOff x="1122400" y="1402350"/>
            <a:chExt cx="654375" cy="654150"/>
          </a:xfrm>
        </p:grpSpPr>
        <p:sp>
          <p:nvSpPr>
            <p:cNvPr id="755" name="Google Shape;755;p3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39"/>
          <p:cNvGrpSpPr/>
          <p:nvPr/>
        </p:nvGrpSpPr>
        <p:grpSpPr>
          <a:xfrm>
            <a:off x="170712" y="182999"/>
            <a:ext cx="925286" cy="924968"/>
            <a:chOff x="1122400" y="1402350"/>
            <a:chExt cx="654375" cy="654150"/>
          </a:xfrm>
        </p:grpSpPr>
        <p:sp>
          <p:nvSpPr>
            <p:cNvPr id="767" name="Google Shape;767;p3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8" name="Google Shape;778;p39"/>
          <p:cNvPicPr preferRelativeResize="0"/>
          <p:nvPr/>
        </p:nvPicPr>
        <p:blipFill rotWithShape="1">
          <a:blip r:embed="rId3">
            <a:alphaModFix/>
          </a:blip>
          <a:srcRect b="0" l="18462" r="14522" t="0"/>
          <a:stretch/>
        </p:blipFill>
        <p:spPr>
          <a:xfrm>
            <a:off x="5672650" y="176700"/>
            <a:ext cx="4517100" cy="4494000"/>
          </a:xfrm>
          <a:prstGeom prst="ellipse">
            <a:avLst/>
          </a:prstGeom>
          <a:noFill/>
          <a:ln>
            <a:noFill/>
          </a:ln>
        </p:spPr>
      </p:pic>
      <p:grpSp>
        <p:nvGrpSpPr>
          <p:cNvPr id="779" name="Google Shape;779;p39"/>
          <p:cNvGrpSpPr/>
          <p:nvPr/>
        </p:nvGrpSpPr>
        <p:grpSpPr>
          <a:xfrm>
            <a:off x="6097946" y="3924667"/>
            <a:ext cx="694685" cy="694446"/>
            <a:chOff x="1122400" y="1402350"/>
            <a:chExt cx="654375" cy="654150"/>
          </a:xfrm>
        </p:grpSpPr>
        <p:sp>
          <p:nvSpPr>
            <p:cNvPr id="780" name="Google Shape;780;p3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0"/>
          <p:cNvSpPr txBox="1"/>
          <p:nvPr>
            <p:ph type="title"/>
          </p:nvPr>
        </p:nvSpPr>
        <p:spPr>
          <a:xfrm>
            <a:off x="3015225" y="-18925"/>
            <a:ext cx="6437400" cy="13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21 </a:t>
            </a:r>
            <a:r>
              <a:rPr lang="id" sz="5000">
                <a:solidFill>
                  <a:schemeClr val="lt1"/>
                </a:solidFill>
              </a:rPr>
              <a:t>Metrics</a:t>
            </a:r>
            <a:endParaRPr/>
          </a:p>
        </p:txBody>
      </p:sp>
      <p:sp>
        <p:nvSpPr>
          <p:cNvPr id="796" name="Google Shape;796;p40"/>
          <p:cNvSpPr txBox="1"/>
          <p:nvPr>
            <p:ph idx="1" type="subTitle"/>
          </p:nvPr>
        </p:nvSpPr>
        <p:spPr>
          <a:xfrm>
            <a:off x="4406400" y="1487100"/>
            <a:ext cx="4564500" cy="223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id"/>
              <a:t>'current_assets', 'total_assets', </a:t>
            </a:r>
            <a:r>
              <a:rPr lang="id"/>
              <a:t>'current_liabilities'</a:t>
            </a:r>
            <a:r>
              <a:rPr lang="id"/>
              <a:t>, 'total_liabilities', 'total_equity', 'mkt_value', 'price_close', 'shares_out', 'book_value_share', 'ppe', 'employees', 'cash', 'receivables', 'sales', 'cogs', 'inventory', 'ebit', 'ebitda', 'interest_exp', 'working_cap', 'net_income'</a:t>
            </a:r>
            <a:endParaRPr/>
          </a:p>
          <a:p>
            <a:pPr indent="0" lvl="0" marL="0" rtl="0" algn="ctr">
              <a:spcBef>
                <a:spcPts val="0"/>
              </a:spcBef>
              <a:spcAft>
                <a:spcPts val="0"/>
              </a:spcAft>
              <a:buNone/>
            </a:pPr>
            <a:r>
              <a:t/>
            </a:r>
            <a:endParaRPr/>
          </a:p>
        </p:txBody>
      </p:sp>
      <p:grpSp>
        <p:nvGrpSpPr>
          <p:cNvPr id="797" name="Google Shape;797;p40"/>
          <p:cNvGrpSpPr/>
          <p:nvPr/>
        </p:nvGrpSpPr>
        <p:grpSpPr>
          <a:xfrm>
            <a:off x="647047" y="666746"/>
            <a:ext cx="557855" cy="557663"/>
            <a:chOff x="1122400" y="1402350"/>
            <a:chExt cx="654375" cy="654150"/>
          </a:xfrm>
        </p:grpSpPr>
        <p:sp>
          <p:nvSpPr>
            <p:cNvPr id="798" name="Google Shape;798;p4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40"/>
          <p:cNvGrpSpPr/>
          <p:nvPr/>
        </p:nvGrpSpPr>
        <p:grpSpPr>
          <a:xfrm>
            <a:off x="7949847" y="4074946"/>
            <a:ext cx="557855" cy="557663"/>
            <a:chOff x="1122400" y="1402350"/>
            <a:chExt cx="654375" cy="654150"/>
          </a:xfrm>
        </p:grpSpPr>
        <p:sp>
          <p:nvSpPr>
            <p:cNvPr id="810" name="Google Shape;810;p4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40"/>
          <p:cNvGrpSpPr/>
          <p:nvPr/>
        </p:nvGrpSpPr>
        <p:grpSpPr>
          <a:xfrm>
            <a:off x="8364913" y="528088"/>
            <a:ext cx="405385" cy="405246"/>
            <a:chOff x="1122400" y="1402350"/>
            <a:chExt cx="654375" cy="654150"/>
          </a:xfrm>
        </p:grpSpPr>
        <p:sp>
          <p:nvSpPr>
            <p:cNvPr id="822" name="Google Shape;822;p4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3" name="Google Shape;833;p40"/>
          <p:cNvPicPr preferRelativeResize="0"/>
          <p:nvPr/>
        </p:nvPicPr>
        <p:blipFill rotWithShape="1">
          <a:blip r:embed="rId3">
            <a:alphaModFix/>
          </a:blip>
          <a:srcRect b="9636" l="12610" r="34381" t="27211"/>
          <a:stretch/>
        </p:blipFill>
        <p:spPr>
          <a:xfrm>
            <a:off x="376650" y="1555200"/>
            <a:ext cx="4090501" cy="3248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41"/>
          <p:cNvSpPr txBox="1"/>
          <p:nvPr>
            <p:ph idx="2" type="title"/>
          </p:nvPr>
        </p:nvSpPr>
        <p:spPr>
          <a:xfrm>
            <a:off x="549725" y="727513"/>
            <a:ext cx="4866000" cy="13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23 </a:t>
            </a:r>
            <a:r>
              <a:rPr lang="id" sz="5000"/>
              <a:t>Ratios</a:t>
            </a:r>
            <a:endParaRPr sz="5000"/>
          </a:p>
        </p:txBody>
      </p:sp>
      <p:sp>
        <p:nvSpPr>
          <p:cNvPr id="839" name="Google Shape;839;p41"/>
          <p:cNvSpPr txBox="1"/>
          <p:nvPr>
            <p:ph idx="3" type="subTitle"/>
          </p:nvPr>
        </p:nvSpPr>
        <p:spPr>
          <a:xfrm>
            <a:off x="238500" y="2085025"/>
            <a:ext cx="41715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'book_value', 'acid_ratio', 'current_ratio',</a:t>
            </a:r>
            <a:r>
              <a:rPr lang="id"/>
              <a:t> 'dso', 'roa', 'roe', </a:t>
            </a:r>
            <a:r>
              <a:rPr lang="id"/>
              <a:t>'coverage_ratio', 'bep', 'inventory_turnover', 'debit_asset_ratio', 'debit_equity_ratio', 'book_price', 'equity_price', 'ebit_price', 'ebitda_price', 'sales_price', 'cash_assets', 'cash_current_liab', 'cash_total_liab', 'cash_interest', 'fixed_total', 'fixed_employees', 'working_coverage</a:t>
            </a:r>
            <a:endParaRPr/>
          </a:p>
          <a:p>
            <a:pPr indent="0" lvl="0" marL="0" rtl="0" algn="l">
              <a:spcBef>
                <a:spcPts val="0"/>
              </a:spcBef>
              <a:spcAft>
                <a:spcPts val="0"/>
              </a:spcAft>
              <a:buNone/>
            </a:pPr>
            <a:r>
              <a:t/>
            </a:r>
            <a:endParaRPr/>
          </a:p>
        </p:txBody>
      </p:sp>
      <p:grpSp>
        <p:nvGrpSpPr>
          <p:cNvPr id="840" name="Google Shape;840;p41"/>
          <p:cNvGrpSpPr/>
          <p:nvPr/>
        </p:nvGrpSpPr>
        <p:grpSpPr>
          <a:xfrm>
            <a:off x="647047" y="666746"/>
            <a:ext cx="557855" cy="557663"/>
            <a:chOff x="1122400" y="1402350"/>
            <a:chExt cx="654375" cy="654150"/>
          </a:xfrm>
        </p:grpSpPr>
        <p:sp>
          <p:nvSpPr>
            <p:cNvPr id="841" name="Google Shape;841;p4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41"/>
          <p:cNvGrpSpPr/>
          <p:nvPr/>
        </p:nvGrpSpPr>
        <p:grpSpPr>
          <a:xfrm>
            <a:off x="7949847" y="4074946"/>
            <a:ext cx="557855" cy="557663"/>
            <a:chOff x="1122400" y="1402350"/>
            <a:chExt cx="654375" cy="654150"/>
          </a:xfrm>
        </p:grpSpPr>
        <p:sp>
          <p:nvSpPr>
            <p:cNvPr id="853" name="Google Shape;853;p4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41"/>
          <p:cNvGrpSpPr/>
          <p:nvPr/>
        </p:nvGrpSpPr>
        <p:grpSpPr>
          <a:xfrm>
            <a:off x="7949788" y="457213"/>
            <a:ext cx="405385" cy="405246"/>
            <a:chOff x="1122400" y="1402350"/>
            <a:chExt cx="654375" cy="654150"/>
          </a:xfrm>
        </p:grpSpPr>
        <p:sp>
          <p:nvSpPr>
            <p:cNvPr id="865" name="Google Shape;865;p4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6" name="Google Shape;876;p41"/>
          <p:cNvPicPr preferRelativeResize="0"/>
          <p:nvPr/>
        </p:nvPicPr>
        <p:blipFill rotWithShape="1">
          <a:blip r:embed="rId3">
            <a:alphaModFix/>
          </a:blip>
          <a:srcRect b="14172" l="12272" r="34828" t="21261"/>
          <a:stretch/>
        </p:blipFill>
        <p:spPr>
          <a:xfrm>
            <a:off x="4757850" y="271350"/>
            <a:ext cx="4082401" cy="3321001"/>
          </a:xfrm>
          <a:prstGeom prst="rect">
            <a:avLst/>
          </a:prstGeom>
          <a:noFill/>
          <a:ln>
            <a:noFill/>
          </a:ln>
        </p:spPr>
      </p:pic>
      <p:grpSp>
        <p:nvGrpSpPr>
          <p:cNvPr id="877" name="Google Shape;877;p41"/>
          <p:cNvGrpSpPr/>
          <p:nvPr/>
        </p:nvGrpSpPr>
        <p:grpSpPr>
          <a:xfrm>
            <a:off x="3120163" y="322288"/>
            <a:ext cx="405385" cy="405246"/>
            <a:chOff x="1122400" y="1402350"/>
            <a:chExt cx="654375" cy="654150"/>
          </a:xfrm>
        </p:grpSpPr>
        <p:sp>
          <p:nvSpPr>
            <p:cNvPr id="878" name="Google Shape;878;p4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42"/>
          <p:cNvSpPr txBox="1"/>
          <p:nvPr>
            <p:ph type="title"/>
          </p:nvPr>
        </p:nvSpPr>
        <p:spPr>
          <a:xfrm rot="-5400000">
            <a:off x="-1327150" y="2491300"/>
            <a:ext cx="4378500" cy="71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3400"/>
              <a:t>Winsorized Metrics </a:t>
            </a:r>
            <a:endParaRPr sz="3400"/>
          </a:p>
          <a:p>
            <a:pPr indent="0" lvl="0" marL="0" rtl="0" algn="ctr">
              <a:spcBef>
                <a:spcPts val="0"/>
              </a:spcBef>
              <a:spcAft>
                <a:spcPts val="0"/>
              </a:spcAft>
              <a:buNone/>
            </a:pPr>
            <a:r>
              <a:rPr lang="id" sz="3400"/>
              <a:t>and Ratios</a:t>
            </a:r>
            <a:endParaRPr sz="3400"/>
          </a:p>
        </p:txBody>
      </p:sp>
      <p:pic>
        <p:nvPicPr>
          <p:cNvPr id="894" name="Google Shape;894;p42"/>
          <p:cNvPicPr preferRelativeResize="0"/>
          <p:nvPr/>
        </p:nvPicPr>
        <p:blipFill rotWithShape="1">
          <a:blip r:embed="rId3">
            <a:alphaModFix/>
          </a:blip>
          <a:srcRect b="12549" l="7018" r="30147" t="16709"/>
          <a:stretch/>
        </p:blipFill>
        <p:spPr>
          <a:xfrm>
            <a:off x="1995400" y="457200"/>
            <a:ext cx="6848323" cy="437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43"/>
          <p:cNvSpPr txBox="1"/>
          <p:nvPr>
            <p:ph type="title"/>
          </p:nvPr>
        </p:nvSpPr>
        <p:spPr>
          <a:xfrm>
            <a:off x="768750" y="2223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Metrics &amp; Ratios Early 2020 Returns</a:t>
            </a:r>
            <a:endParaRPr>
              <a:solidFill>
                <a:schemeClr val="lt1"/>
              </a:solidFill>
            </a:endParaRPr>
          </a:p>
        </p:txBody>
      </p:sp>
      <p:grpSp>
        <p:nvGrpSpPr>
          <p:cNvPr id="900" name="Google Shape;900;p43"/>
          <p:cNvGrpSpPr/>
          <p:nvPr/>
        </p:nvGrpSpPr>
        <p:grpSpPr>
          <a:xfrm>
            <a:off x="327780" y="4703617"/>
            <a:ext cx="254094" cy="254072"/>
            <a:chOff x="1122400" y="1402350"/>
            <a:chExt cx="654375" cy="654150"/>
          </a:xfrm>
        </p:grpSpPr>
        <p:sp>
          <p:nvSpPr>
            <p:cNvPr id="901" name="Google Shape;901;p4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43"/>
          <p:cNvGrpSpPr/>
          <p:nvPr/>
        </p:nvGrpSpPr>
        <p:grpSpPr>
          <a:xfrm>
            <a:off x="8029405" y="457192"/>
            <a:ext cx="254094" cy="254072"/>
            <a:chOff x="1122400" y="1402350"/>
            <a:chExt cx="654375" cy="654150"/>
          </a:xfrm>
        </p:grpSpPr>
        <p:sp>
          <p:nvSpPr>
            <p:cNvPr id="913" name="Google Shape;913;p4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924" name="Google Shape;924;p43"/>
          <p:cNvGraphicFramePr/>
          <p:nvPr/>
        </p:nvGraphicFramePr>
        <p:xfrm>
          <a:off x="519100" y="1190700"/>
          <a:ext cx="3000000" cy="3000000"/>
        </p:xfrm>
        <a:graphic>
          <a:graphicData uri="http://schemas.openxmlformats.org/drawingml/2006/table">
            <a:tbl>
              <a:tblPr>
                <a:noFill/>
                <a:tableStyleId>{2DC033C8-4D9D-42CE-B107-47BFFC301BA9}</a:tableStyleId>
              </a:tblPr>
              <a:tblGrid>
                <a:gridCol w="1743075"/>
                <a:gridCol w="1133475"/>
                <a:gridCol w="1057275"/>
                <a:gridCol w="800100"/>
                <a:gridCol w="838200"/>
                <a:gridCol w="1133475"/>
                <a:gridCol w="1552575"/>
              </a:tblGrid>
              <a:tr h="257175">
                <a:tc>
                  <a:txBody>
                    <a:bodyPr/>
                    <a:lstStyle/>
                    <a:p>
                      <a:pPr indent="0" lvl="0" marL="0" rtl="0" algn="l">
                        <a:spcBef>
                          <a:spcPts val="0"/>
                        </a:spcBef>
                        <a:spcAft>
                          <a:spcPts val="0"/>
                        </a:spcAft>
                        <a:buNone/>
                      </a:pPr>
                      <a:r>
                        <a:t/>
                      </a:r>
                      <a:endParaRPr b="1"/>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Coef</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Std Err</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P&gt;|t|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[0.025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0.975]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sales_price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0.020500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0.008000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2.698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0.007</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0.006000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0.035000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price_close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0.000300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2.007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0.045</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0.000007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0.001000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net_income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0.000049</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0.000014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3.517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0.000022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0.000076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ebitda</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-0.000029</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0.000014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-2.105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0.035</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-0.000056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-0.000002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roe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-0.030800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0.007000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-4.377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-0.045000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-0.017000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book_price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-0.122600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0.028000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-4.370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-0.178000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-0.068000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const</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-0.136300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0.045000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-3.037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0.002</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-0.224000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-0.048000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debit_asset_ratio</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-0.149100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0.048000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-3.117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0.002</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-0.243000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-0.055000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equity_price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-0.225800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0.082000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-2.759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0.006</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-0.386000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-0.065000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ebitda_price</a:t>
                      </a:r>
                      <a:endParaRPr b="1" sz="1050">
                        <a:solidFill>
                          <a:schemeClr val="dk1"/>
                        </a:solidFill>
                        <a:latin typeface="Roboto"/>
                        <a:ea typeface="Roboto"/>
                        <a:cs typeface="Roboto"/>
                        <a:sym typeface="Roboto"/>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-0.230700</a:t>
                      </a:r>
                      <a:endParaRPr b="1"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0.117000</a:t>
                      </a:r>
                      <a:endParaRPr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-1.975</a:t>
                      </a:r>
                      <a:endParaRPr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0.048</a:t>
                      </a:r>
                      <a:endParaRPr b="1"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-0.460000</a:t>
                      </a:r>
                      <a:endParaRPr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-0.002000</a:t>
                      </a:r>
                      <a:endParaRPr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ebit_price</a:t>
                      </a:r>
                      <a:endParaRPr b="1" sz="1050">
                        <a:solidFill>
                          <a:schemeClr val="dk1"/>
                        </a:solidFill>
                        <a:latin typeface="Roboto"/>
                        <a:ea typeface="Roboto"/>
                        <a:cs typeface="Roboto"/>
                        <a:sym typeface="Roboto"/>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-0.467300</a:t>
                      </a:r>
                      <a:endParaRPr b="1"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0.162000</a:t>
                      </a:r>
                      <a:endParaRPr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-2.888</a:t>
                      </a:r>
                      <a:endParaRPr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0.004</a:t>
                      </a:r>
                      <a:endParaRPr b="1"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-0.785000</a:t>
                      </a:r>
                      <a:endParaRPr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-0.150000</a:t>
                      </a:r>
                      <a:endParaRPr sz="1050">
                        <a:solidFill>
                          <a:schemeClr val="dk1"/>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925" name="Google Shape;925;p43"/>
          <p:cNvSpPr txBox="1"/>
          <p:nvPr>
            <p:ph type="title"/>
          </p:nvPr>
        </p:nvSpPr>
        <p:spPr>
          <a:xfrm>
            <a:off x="2551500" y="4407150"/>
            <a:ext cx="404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800">
                <a:solidFill>
                  <a:schemeClr val="dk1"/>
                </a:solidFill>
              </a:rPr>
              <a:t>Adj R^2: </a:t>
            </a:r>
            <a:r>
              <a:rPr lang="id">
                <a:solidFill>
                  <a:schemeClr val="dk1"/>
                </a:solidFill>
              </a:rPr>
              <a:t>0.182</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44"/>
          <p:cNvSpPr txBox="1"/>
          <p:nvPr>
            <p:ph type="title"/>
          </p:nvPr>
        </p:nvSpPr>
        <p:spPr>
          <a:xfrm>
            <a:off x="768750" y="2223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Metrics &amp; Ratios Late2020 Returns</a:t>
            </a:r>
            <a:endParaRPr>
              <a:solidFill>
                <a:schemeClr val="lt1"/>
              </a:solidFill>
            </a:endParaRPr>
          </a:p>
        </p:txBody>
      </p:sp>
      <p:grpSp>
        <p:nvGrpSpPr>
          <p:cNvPr id="931" name="Google Shape;931;p44"/>
          <p:cNvGrpSpPr/>
          <p:nvPr/>
        </p:nvGrpSpPr>
        <p:grpSpPr>
          <a:xfrm>
            <a:off x="327780" y="4703617"/>
            <a:ext cx="254094" cy="254072"/>
            <a:chOff x="1122400" y="1402350"/>
            <a:chExt cx="654375" cy="654150"/>
          </a:xfrm>
        </p:grpSpPr>
        <p:sp>
          <p:nvSpPr>
            <p:cNvPr id="932" name="Google Shape;932;p4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44"/>
          <p:cNvGrpSpPr/>
          <p:nvPr/>
        </p:nvGrpSpPr>
        <p:grpSpPr>
          <a:xfrm>
            <a:off x="8029405" y="457192"/>
            <a:ext cx="254094" cy="254072"/>
            <a:chOff x="1122400" y="1402350"/>
            <a:chExt cx="654375" cy="654150"/>
          </a:xfrm>
        </p:grpSpPr>
        <p:sp>
          <p:nvSpPr>
            <p:cNvPr id="944" name="Google Shape;944;p4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955" name="Google Shape;955;p44"/>
          <p:cNvGraphicFramePr/>
          <p:nvPr/>
        </p:nvGraphicFramePr>
        <p:xfrm>
          <a:off x="442913" y="1407900"/>
          <a:ext cx="3000000" cy="3000000"/>
        </p:xfrm>
        <a:graphic>
          <a:graphicData uri="http://schemas.openxmlformats.org/drawingml/2006/table">
            <a:tbl>
              <a:tblPr>
                <a:noFill/>
                <a:tableStyleId>{2DC033C8-4D9D-42CE-B107-47BFFC301BA9}</a:tableStyleId>
              </a:tblPr>
              <a:tblGrid>
                <a:gridCol w="2238375"/>
                <a:gridCol w="1123950"/>
                <a:gridCol w="876300"/>
                <a:gridCol w="981075"/>
                <a:gridCol w="1028700"/>
                <a:gridCol w="1028700"/>
                <a:gridCol w="981075"/>
              </a:tblGrid>
              <a:tr h="257175">
                <a:tc>
                  <a:txBody>
                    <a:bodyPr/>
                    <a:lstStyle/>
                    <a:p>
                      <a:pPr indent="0" lvl="0" marL="0" rtl="0" algn="l">
                        <a:spcBef>
                          <a:spcPts val="0"/>
                        </a:spcBef>
                        <a:spcAft>
                          <a:spcPts val="0"/>
                        </a:spcAft>
                        <a:buNone/>
                      </a:pPr>
                      <a:r>
                        <a:t/>
                      </a:r>
                      <a:endParaRPr b="1"/>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Coef</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Std Err</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P&gt;|t|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[0.025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0.975]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ebitda_price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1.4511</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0.410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3.537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0.646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2.256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const</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0.9297</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0.158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5.899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0.621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1.239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cash_total_liab</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0.1959</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0.088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2.216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0.027</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0.022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0.369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roe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0.0951</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0.025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3.843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0.047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0.144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sales_price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0.0867</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0.027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3.250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0.001</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0.034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0.139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book_value_share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-0.0085</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-3.492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-0.013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cash_current_liab</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-0.1231</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0.055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-2.241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0.025</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-0.231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-0.015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ebit_price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-2.4069</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0.569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-4.233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-3.522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-1.292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956" name="Google Shape;956;p44"/>
          <p:cNvSpPr txBox="1"/>
          <p:nvPr>
            <p:ph type="title"/>
          </p:nvPr>
        </p:nvSpPr>
        <p:spPr>
          <a:xfrm>
            <a:off x="2551500" y="4122600"/>
            <a:ext cx="404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800">
                <a:solidFill>
                  <a:schemeClr val="dk1"/>
                </a:solidFill>
              </a:rPr>
              <a:t>Adj R^2: </a:t>
            </a:r>
            <a:r>
              <a:rPr lang="id">
                <a:solidFill>
                  <a:schemeClr val="dk1"/>
                </a:solidFill>
              </a:rPr>
              <a:t>0.107</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45"/>
          <p:cNvSpPr txBox="1"/>
          <p:nvPr>
            <p:ph idx="2" type="subTitle"/>
          </p:nvPr>
        </p:nvSpPr>
        <p:spPr>
          <a:xfrm>
            <a:off x="4384125" y="2100750"/>
            <a:ext cx="4261200" cy="16881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id" sz="1300">
                <a:solidFill>
                  <a:srgbClr val="000000"/>
                </a:solidFill>
                <a:latin typeface="Arial"/>
                <a:ea typeface="Arial"/>
                <a:cs typeface="Arial"/>
                <a:sym typeface="Arial"/>
              </a:rPr>
              <a:t>W</a:t>
            </a:r>
            <a:r>
              <a:rPr lang="id" sz="1300">
                <a:solidFill>
                  <a:srgbClr val="000000"/>
                </a:solidFill>
                <a:latin typeface="Arial"/>
                <a:ea typeface="Arial"/>
                <a:cs typeface="Arial"/>
                <a:sym typeface="Arial"/>
              </a:rPr>
              <a:t>as a negative statistcally significant variable for both Early and Late 2020 Returns.</a:t>
            </a:r>
            <a:endParaRPr sz="1300">
              <a:solidFill>
                <a:srgbClr val="000000"/>
              </a:solidFill>
              <a:latin typeface="Arial"/>
              <a:ea typeface="Arial"/>
              <a:cs typeface="Arial"/>
              <a:sym typeface="Arial"/>
            </a:endParaRPr>
          </a:p>
          <a:p>
            <a:pPr indent="-330200" lvl="0" marL="457200" rtl="0" algn="l">
              <a:lnSpc>
                <a:spcPct val="100000"/>
              </a:lnSpc>
              <a:spcBef>
                <a:spcPts val="0"/>
              </a:spcBef>
              <a:spcAft>
                <a:spcPts val="0"/>
              </a:spcAft>
              <a:buSzPts val="1600"/>
              <a:buChar char="●"/>
            </a:pPr>
            <a:r>
              <a:rPr lang="id" sz="1300">
                <a:solidFill>
                  <a:srgbClr val="000000"/>
                </a:solidFill>
                <a:latin typeface="Arial"/>
                <a:ea typeface="Arial"/>
                <a:cs typeface="Arial"/>
                <a:sym typeface="Arial"/>
              </a:rPr>
              <a:t>Makes sense because EBIT is low on the balance sheet just above interest and taxes. </a:t>
            </a:r>
            <a:endParaRPr b="1" sz="1300">
              <a:solidFill>
                <a:srgbClr val="000000"/>
              </a:solidFill>
              <a:latin typeface="Arial"/>
              <a:ea typeface="Arial"/>
              <a:cs typeface="Arial"/>
              <a:sym typeface="Arial"/>
            </a:endParaRPr>
          </a:p>
          <a:p>
            <a:pPr indent="-330200" lvl="0" marL="457200" rtl="0" algn="l">
              <a:lnSpc>
                <a:spcPct val="100000"/>
              </a:lnSpc>
              <a:spcBef>
                <a:spcPts val="0"/>
              </a:spcBef>
              <a:spcAft>
                <a:spcPts val="0"/>
              </a:spcAft>
              <a:buSzPts val="1600"/>
              <a:buChar char="●"/>
            </a:pPr>
            <a:r>
              <a:rPr lang="id" sz="1300">
                <a:solidFill>
                  <a:srgbClr val="000000"/>
                </a:solidFill>
                <a:latin typeface="Arial"/>
                <a:ea typeface="Arial"/>
                <a:cs typeface="Arial"/>
                <a:sym typeface="Arial"/>
              </a:rPr>
              <a:t>This would mean low new income and stock holders equity, and combined with a low price, subsequently negative stock retutn </a:t>
            </a:r>
            <a:endParaRPr sz="1600"/>
          </a:p>
        </p:txBody>
      </p:sp>
      <p:sp>
        <p:nvSpPr>
          <p:cNvPr id="962" name="Google Shape;962;p45"/>
          <p:cNvSpPr txBox="1"/>
          <p:nvPr>
            <p:ph idx="1" type="subTitle"/>
          </p:nvPr>
        </p:nvSpPr>
        <p:spPr>
          <a:xfrm>
            <a:off x="223450" y="2100750"/>
            <a:ext cx="4033500" cy="16881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id" sz="1300">
                <a:solidFill>
                  <a:srgbClr val="000000"/>
                </a:solidFill>
                <a:latin typeface="Arial"/>
                <a:ea typeface="Arial"/>
                <a:cs typeface="Arial"/>
                <a:sym typeface="Arial"/>
              </a:rPr>
              <a:t>W</a:t>
            </a:r>
            <a:r>
              <a:rPr lang="id" sz="1300">
                <a:solidFill>
                  <a:srgbClr val="000000"/>
                </a:solidFill>
                <a:latin typeface="Arial"/>
                <a:ea typeface="Arial"/>
                <a:cs typeface="Arial"/>
                <a:sym typeface="Arial"/>
              </a:rPr>
              <a:t>as a postive statistcally significant variable for both Early and Late 2020 Returns</a:t>
            </a:r>
            <a:endParaRPr sz="1300">
              <a:solidFill>
                <a:srgbClr val="000000"/>
              </a:solidFill>
              <a:latin typeface="Arial"/>
              <a:ea typeface="Arial"/>
              <a:cs typeface="Arial"/>
              <a:sym typeface="Arial"/>
            </a:endParaRPr>
          </a:p>
          <a:p>
            <a:pPr indent="-330200" lvl="0" marL="457200" rtl="0" algn="l">
              <a:lnSpc>
                <a:spcPct val="100000"/>
              </a:lnSpc>
              <a:spcBef>
                <a:spcPts val="0"/>
              </a:spcBef>
              <a:spcAft>
                <a:spcPts val="0"/>
              </a:spcAft>
              <a:buSzPts val="1600"/>
              <a:buChar char="●"/>
            </a:pPr>
            <a:r>
              <a:rPr lang="id" sz="1300">
                <a:solidFill>
                  <a:srgbClr val="000000"/>
                </a:solidFill>
                <a:latin typeface="Arial"/>
                <a:ea typeface="Arial"/>
                <a:cs typeface="Arial"/>
                <a:sym typeface="Arial"/>
              </a:rPr>
              <a:t>Makes sense because Sales is a the top of the balance sheet.</a:t>
            </a:r>
            <a:endParaRPr b="1" sz="1300">
              <a:solidFill>
                <a:srgbClr val="000000"/>
              </a:solidFill>
              <a:latin typeface="Arial"/>
              <a:ea typeface="Arial"/>
              <a:cs typeface="Arial"/>
              <a:sym typeface="Arial"/>
            </a:endParaRPr>
          </a:p>
          <a:p>
            <a:pPr indent="-330200" lvl="0" marL="457200" rtl="0" algn="l">
              <a:lnSpc>
                <a:spcPct val="100000"/>
              </a:lnSpc>
              <a:spcBef>
                <a:spcPts val="0"/>
              </a:spcBef>
              <a:spcAft>
                <a:spcPts val="0"/>
              </a:spcAft>
              <a:buSzPts val="1600"/>
              <a:buChar char="●"/>
            </a:pPr>
            <a:r>
              <a:rPr lang="id" sz="1300">
                <a:solidFill>
                  <a:srgbClr val="000000"/>
                </a:solidFill>
                <a:latin typeface="Arial"/>
                <a:ea typeface="Arial"/>
                <a:cs typeface="Arial"/>
                <a:sym typeface="Arial"/>
              </a:rPr>
              <a:t>This, connected with a high price, is a great signals for investors and subsequently postive stock returns.</a:t>
            </a:r>
            <a:endParaRPr sz="1600"/>
          </a:p>
        </p:txBody>
      </p:sp>
      <p:sp>
        <p:nvSpPr>
          <p:cNvPr id="963" name="Google Shape;963;p45"/>
          <p:cNvSpPr txBox="1"/>
          <p:nvPr>
            <p:ph type="title"/>
          </p:nvPr>
        </p:nvSpPr>
        <p:spPr>
          <a:xfrm>
            <a:off x="779675" y="9165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2020 Metric Returns </a:t>
            </a:r>
            <a:endParaRPr/>
          </a:p>
        </p:txBody>
      </p:sp>
      <p:sp>
        <p:nvSpPr>
          <p:cNvPr id="964" name="Google Shape;964;p45"/>
          <p:cNvSpPr txBox="1"/>
          <p:nvPr>
            <p:ph idx="3" type="title"/>
          </p:nvPr>
        </p:nvSpPr>
        <p:spPr>
          <a:xfrm>
            <a:off x="835299" y="921625"/>
            <a:ext cx="32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600">
                <a:solidFill>
                  <a:schemeClr val="dk1"/>
                </a:solidFill>
              </a:rPr>
              <a:t>Sales to Price</a:t>
            </a:r>
            <a:endParaRPr sz="2600">
              <a:solidFill>
                <a:schemeClr val="dk1"/>
              </a:solidFill>
            </a:endParaRPr>
          </a:p>
        </p:txBody>
      </p:sp>
      <p:sp>
        <p:nvSpPr>
          <p:cNvPr id="965" name="Google Shape;965;p45"/>
          <p:cNvSpPr txBox="1"/>
          <p:nvPr>
            <p:ph idx="4" type="title"/>
          </p:nvPr>
        </p:nvSpPr>
        <p:spPr>
          <a:xfrm>
            <a:off x="4709734" y="921625"/>
            <a:ext cx="32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600">
                <a:solidFill>
                  <a:schemeClr val="dk1"/>
                </a:solidFill>
              </a:rPr>
              <a:t>EBIT to Price</a:t>
            </a:r>
            <a:endParaRPr sz="2600">
              <a:solidFill>
                <a:schemeClr val="dk1"/>
              </a:solidFill>
            </a:endParaRPr>
          </a:p>
        </p:txBody>
      </p:sp>
      <p:grpSp>
        <p:nvGrpSpPr>
          <p:cNvPr id="966" name="Google Shape;966;p45"/>
          <p:cNvGrpSpPr/>
          <p:nvPr/>
        </p:nvGrpSpPr>
        <p:grpSpPr>
          <a:xfrm>
            <a:off x="46547" y="87571"/>
            <a:ext cx="557855" cy="557663"/>
            <a:chOff x="1122400" y="1402350"/>
            <a:chExt cx="654375" cy="654150"/>
          </a:xfrm>
        </p:grpSpPr>
        <p:sp>
          <p:nvSpPr>
            <p:cNvPr id="967" name="Google Shape;967;p4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45"/>
          <p:cNvGrpSpPr/>
          <p:nvPr/>
        </p:nvGrpSpPr>
        <p:grpSpPr>
          <a:xfrm>
            <a:off x="8539497" y="4424796"/>
            <a:ext cx="557855" cy="557663"/>
            <a:chOff x="1122400" y="1402350"/>
            <a:chExt cx="654375" cy="654150"/>
          </a:xfrm>
        </p:grpSpPr>
        <p:sp>
          <p:nvSpPr>
            <p:cNvPr id="979" name="Google Shape;979;p4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45"/>
          <p:cNvSpPr txBox="1"/>
          <p:nvPr>
            <p:ph idx="3" type="title"/>
          </p:nvPr>
        </p:nvSpPr>
        <p:spPr>
          <a:xfrm>
            <a:off x="647049" y="1407625"/>
            <a:ext cx="360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1700"/>
              <a:t>Top Positive Metric at the 95% Statisitcal Significant Level</a:t>
            </a:r>
            <a:endParaRPr sz="1700"/>
          </a:p>
        </p:txBody>
      </p:sp>
      <p:sp>
        <p:nvSpPr>
          <p:cNvPr id="991" name="Google Shape;991;p45"/>
          <p:cNvSpPr txBox="1"/>
          <p:nvPr>
            <p:ph idx="3" type="title"/>
          </p:nvPr>
        </p:nvSpPr>
        <p:spPr>
          <a:xfrm>
            <a:off x="4521484" y="1407625"/>
            <a:ext cx="360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1700"/>
              <a:t>Top Positive Metric at the 95% Statisitcal Significant Level</a:t>
            </a:r>
            <a:endParaRPr sz="1700"/>
          </a:p>
        </p:txBody>
      </p:sp>
      <p:sp>
        <p:nvSpPr>
          <p:cNvPr id="992" name="Google Shape;992;p45"/>
          <p:cNvSpPr txBox="1"/>
          <p:nvPr/>
        </p:nvSpPr>
        <p:spPr>
          <a:xfrm>
            <a:off x="4384125" y="3909275"/>
            <a:ext cx="4123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500"/>
              <a:t>Low bottom line health on the balnce sheet means there isn't much to pay off Interest, Taxes, and/or Working Capital. </a:t>
            </a:r>
            <a:endParaRPr sz="1500"/>
          </a:p>
        </p:txBody>
      </p:sp>
      <p:sp>
        <p:nvSpPr>
          <p:cNvPr id="993" name="Google Shape;993;p45"/>
          <p:cNvSpPr txBox="1"/>
          <p:nvPr/>
        </p:nvSpPr>
        <p:spPr>
          <a:xfrm>
            <a:off x="394875" y="3909275"/>
            <a:ext cx="3412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500"/>
              <a:t>High top line health on the balance sheet means money is coming in the company:</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46"/>
          <p:cNvSpPr txBox="1"/>
          <p:nvPr>
            <p:ph idx="2" type="title"/>
          </p:nvPr>
        </p:nvSpPr>
        <p:spPr>
          <a:xfrm>
            <a:off x="5750250" y="1564638"/>
            <a:ext cx="156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04</a:t>
            </a:r>
            <a:endParaRPr/>
          </a:p>
        </p:txBody>
      </p:sp>
      <p:sp>
        <p:nvSpPr>
          <p:cNvPr id="999" name="Google Shape;999;p46"/>
          <p:cNvSpPr/>
          <p:nvPr/>
        </p:nvSpPr>
        <p:spPr>
          <a:xfrm>
            <a:off x="532700" y="898875"/>
            <a:ext cx="3592200" cy="3592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6"/>
          <p:cNvSpPr txBox="1"/>
          <p:nvPr>
            <p:ph idx="1" type="subTitle"/>
          </p:nvPr>
        </p:nvSpPr>
        <p:spPr>
          <a:xfrm>
            <a:off x="4371525" y="2872850"/>
            <a:ext cx="4326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500"/>
              <a:t>Metrics, Ratios, and Classifiers</a:t>
            </a:r>
            <a:endParaRPr sz="2500"/>
          </a:p>
        </p:txBody>
      </p:sp>
      <p:sp>
        <p:nvSpPr>
          <p:cNvPr id="1001" name="Google Shape;1001;p46"/>
          <p:cNvSpPr txBox="1"/>
          <p:nvPr>
            <p:ph type="title"/>
          </p:nvPr>
        </p:nvSpPr>
        <p:spPr>
          <a:xfrm>
            <a:off x="4572000" y="2137338"/>
            <a:ext cx="39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3900"/>
              <a:t>Final Model</a:t>
            </a:r>
            <a:endParaRPr sz="3900"/>
          </a:p>
        </p:txBody>
      </p:sp>
      <p:grpSp>
        <p:nvGrpSpPr>
          <p:cNvPr id="1002" name="Google Shape;1002;p46"/>
          <p:cNvGrpSpPr/>
          <p:nvPr/>
        </p:nvGrpSpPr>
        <p:grpSpPr>
          <a:xfrm>
            <a:off x="8091647" y="380996"/>
            <a:ext cx="557855" cy="557663"/>
            <a:chOff x="1122400" y="1402350"/>
            <a:chExt cx="654375" cy="654150"/>
          </a:xfrm>
        </p:grpSpPr>
        <p:sp>
          <p:nvSpPr>
            <p:cNvPr id="1003" name="Google Shape;1003;p4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46"/>
          <p:cNvGrpSpPr/>
          <p:nvPr/>
        </p:nvGrpSpPr>
        <p:grpSpPr>
          <a:xfrm>
            <a:off x="4644228" y="4327094"/>
            <a:ext cx="376724" cy="376529"/>
            <a:chOff x="1122400" y="1402350"/>
            <a:chExt cx="654375" cy="654150"/>
          </a:xfrm>
        </p:grpSpPr>
        <p:sp>
          <p:nvSpPr>
            <p:cNvPr id="1015" name="Google Shape;1015;p4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6" name="Google Shape;1026;p46"/>
          <p:cNvPicPr preferRelativeResize="0"/>
          <p:nvPr/>
        </p:nvPicPr>
        <p:blipFill rotWithShape="1">
          <a:blip r:embed="rId3">
            <a:alphaModFix/>
          </a:blip>
          <a:srcRect b="6838" l="17944" r="17944" t="0"/>
          <a:stretch/>
        </p:blipFill>
        <p:spPr>
          <a:xfrm>
            <a:off x="738800" y="1110075"/>
            <a:ext cx="3180000" cy="3169800"/>
          </a:xfrm>
          <a:prstGeom prst="ellipse">
            <a:avLst/>
          </a:prstGeom>
          <a:noFill/>
          <a:ln>
            <a:noFill/>
          </a:ln>
        </p:spPr>
      </p:pic>
      <p:pic>
        <p:nvPicPr>
          <p:cNvPr id="1027" name="Google Shape;1027;p46"/>
          <p:cNvPicPr preferRelativeResize="0"/>
          <p:nvPr/>
        </p:nvPicPr>
        <p:blipFill rotWithShape="1">
          <a:blip r:embed="rId4">
            <a:alphaModFix/>
          </a:blip>
          <a:srcRect b="0" l="23950" r="26174" t="30853"/>
          <a:stretch/>
        </p:blipFill>
        <p:spPr>
          <a:xfrm>
            <a:off x="694421" y="1074025"/>
            <a:ext cx="3268800" cy="3205800"/>
          </a:xfrm>
          <a:prstGeom prst="ellipse">
            <a:avLst/>
          </a:prstGeom>
          <a:noFill/>
          <a:ln>
            <a:noFill/>
          </a:ln>
        </p:spPr>
      </p:pic>
      <p:grpSp>
        <p:nvGrpSpPr>
          <p:cNvPr id="1028" name="Google Shape;1028;p46"/>
          <p:cNvGrpSpPr/>
          <p:nvPr/>
        </p:nvGrpSpPr>
        <p:grpSpPr>
          <a:xfrm>
            <a:off x="2847361" y="872877"/>
            <a:ext cx="631210" cy="630993"/>
            <a:chOff x="1122400" y="1402350"/>
            <a:chExt cx="654375" cy="654150"/>
          </a:xfrm>
        </p:grpSpPr>
        <p:sp>
          <p:nvSpPr>
            <p:cNvPr id="1029" name="Google Shape;1029;p4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idx="1" type="subTitle"/>
          </p:nvPr>
        </p:nvSpPr>
        <p:spPr>
          <a:xfrm>
            <a:off x="1384269" y="1804275"/>
            <a:ext cx="2412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900"/>
              <a:t>Data Set</a:t>
            </a:r>
            <a:endParaRPr sz="1900"/>
          </a:p>
          <a:p>
            <a:pPr indent="0" lvl="0" marL="0" rtl="0" algn="l">
              <a:spcBef>
                <a:spcPts val="0"/>
              </a:spcBef>
              <a:spcAft>
                <a:spcPts val="0"/>
              </a:spcAft>
              <a:buNone/>
            </a:pPr>
            <a:r>
              <a:rPr lang="id" sz="1900"/>
              <a:t>Business Objectives</a:t>
            </a:r>
            <a:endParaRPr sz="1900"/>
          </a:p>
        </p:txBody>
      </p:sp>
      <p:sp>
        <p:nvSpPr>
          <p:cNvPr id="274" name="Google Shape;274;p29"/>
          <p:cNvSpPr txBox="1"/>
          <p:nvPr>
            <p:ph type="title"/>
          </p:nvPr>
        </p:nvSpPr>
        <p:spPr>
          <a:xfrm>
            <a:off x="1384269" y="1235275"/>
            <a:ext cx="39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900"/>
              <a:t>Introduction</a:t>
            </a:r>
            <a:endParaRPr sz="2900"/>
          </a:p>
        </p:txBody>
      </p:sp>
      <p:sp>
        <p:nvSpPr>
          <p:cNvPr id="275" name="Google Shape;275;p29"/>
          <p:cNvSpPr txBox="1"/>
          <p:nvPr>
            <p:ph idx="2" type="title"/>
          </p:nvPr>
        </p:nvSpPr>
        <p:spPr>
          <a:xfrm>
            <a:off x="1384269" y="71985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3500"/>
              <a:t>01</a:t>
            </a:r>
            <a:endParaRPr sz="3500"/>
          </a:p>
        </p:txBody>
      </p:sp>
      <p:sp>
        <p:nvSpPr>
          <p:cNvPr id="276" name="Google Shape;276;p29"/>
          <p:cNvSpPr txBox="1"/>
          <p:nvPr>
            <p:ph idx="3" type="title"/>
          </p:nvPr>
        </p:nvSpPr>
        <p:spPr>
          <a:xfrm>
            <a:off x="1384269" y="3418225"/>
            <a:ext cx="319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900">
                <a:solidFill>
                  <a:schemeClr val="lt1"/>
                </a:solidFill>
              </a:rPr>
              <a:t>Industry Classifier</a:t>
            </a:r>
            <a:endParaRPr sz="2900"/>
          </a:p>
        </p:txBody>
      </p:sp>
      <p:sp>
        <p:nvSpPr>
          <p:cNvPr id="277" name="Google Shape;277;p29"/>
          <p:cNvSpPr txBox="1"/>
          <p:nvPr>
            <p:ph idx="4" type="subTitle"/>
          </p:nvPr>
        </p:nvSpPr>
        <p:spPr>
          <a:xfrm>
            <a:off x="1384269" y="3987225"/>
            <a:ext cx="2412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900"/>
              <a:t>Pick Classifier</a:t>
            </a:r>
            <a:endParaRPr sz="1900"/>
          </a:p>
          <a:p>
            <a:pPr indent="0" lvl="0" marL="0" rtl="0" algn="l">
              <a:spcBef>
                <a:spcPts val="0"/>
              </a:spcBef>
              <a:spcAft>
                <a:spcPts val="0"/>
              </a:spcAft>
              <a:buNone/>
            </a:pPr>
            <a:r>
              <a:rPr lang="id" sz="1900"/>
              <a:t>Linear Regression</a:t>
            </a:r>
            <a:endParaRPr sz="1900"/>
          </a:p>
        </p:txBody>
      </p:sp>
      <p:sp>
        <p:nvSpPr>
          <p:cNvPr id="278" name="Google Shape;278;p29"/>
          <p:cNvSpPr txBox="1"/>
          <p:nvPr>
            <p:ph idx="5" type="title"/>
          </p:nvPr>
        </p:nvSpPr>
        <p:spPr>
          <a:xfrm>
            <a:off x="1384269" y="290280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3500"/>
              <a:t>02</a:t>
            </a:r>
            <a:endParaRPr sz="3500"/>
          </a:p>
        </p:txBody>
      </p:sp>
      <p:sp>
        <p:nvSpPr>
          <p:cNvPr id="279" name="Google Shape;279;p29"/>
          <p:cNvSpPr txBox="1"/>
          <p:nvPr>
            <p:ph idx="7" type="subTitle"/>
          </p:nvPr>
        </p:nvSpPr>
        <p:spPr>
          <a:xfrm>
            <a:off x="5385419" y="1804275"/>
            <a:ext cx="2412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900"/>
              <a:t>Correlation Matrics</a:t>
            </a:r>
            <a:endParaRPr sz="1900"/>
          </a:p>
          <a:p>
            <a:pPr indent="0" lvl="0" marL="0" rtl="0" algn="l">
              <a:spcBef>
                <a:spcPts val="0"/>
              </a:spcBef>
              <a:spcAft>
                <a:spcPts val="0"/>
              </a:spcAft>
              <a:buNone/>
            </a:pPr>
            <a:r>
              <a:rPr lang="id" sz="1900"/>
              <a:t>List of Variables</a:t>
            </a:r>
            <a:endParaRPr sz="1900"/>
          </a:p>
          <a:p>
            <a:pPr indent="0" lvl="0" marL="0" rtl="0" algn="l">
              <a:spcBef>
                <a:spcPts val="0"/>
              </a:spcBef>
              <a:spcAft>
                <a:spcPts val="0"/>
              </a:spcAft>
              <a:buNone/>
            </a:pPr>
            <a:r>
              <a:rPr lang="id" sz="1900">
                <a:solidFill>
                  <a:schemeClr val="dk1"/>
                </a:solidFill>
              </a:rPr>
              <a:t>Linear Regression</a:t>
            </a:r>
            <a:endParaRPr sz="1900"/>
          </a:p>
        </p:txBody>
      </p:sp>
      <p:sp>
        <p:nvSpPr>
          <p:cNvPr id="280" name="Google Shape;280;p29"/>
          <p:cNvSpPr txBox="1"/>
          <p:nvPr>
            <p:ph idx="8" type="title"/>
          </p:nvPr>
        </p:nvSpPr>
        <p:spPr>
          <a:xfrm>
            <a:off x="5385419" y="71985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3500"/>
              <a:t>03</a:t>
            </a:r>
            <a:endParaRPr sz="3500"/>
          </a:p>
        </p:txBody>
      </p:sp>
      <p:sp>
        <p:nvSpPr>
          <p:cNvPr id="281" name="Google Shape;281;p29"/>
          <p:cNvSpPr txBox="1"/>
          <p:nvPr>
            <p:ph idx="9" type="title"/>
          </p:nvPr>
        </p:nvSpPr>
        <p:spPr>
          <a:xfrm>
            <a:off x="5385419" y="3418225"/>
            <a:ext cx="319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900"/>
              <a:t>Final Model</a:t>
            </a:r>
            <a:endParaRPr sz="2900"/>
          </a:p>
        </p:txBody>
      </p:sp>
      <p:sp>
        <p:nvSpPr>
          <p:cNvPr id="282" name="Google Shape;282;p29"/>
          <p:cNvSpPr txBox="1"/>
          <p:nvPr>
            <p:ph idx="13" type="subTitle"/>
          </p:nvPr>
        </p:nvSpPr>
        <p:spPr>
          <a:xfrm>
            <a:off x="5385419" y="3987225"/>
            <a:ext cx="2412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900">
                <a:solidFill>
                  <a:schemeClr val="dk1"/>
                </a:solidFill>
              </a:rPr>
              <a:t>Linear Regression</a:t>
            </a:r>
            <a:endParaRPr sz="1900">
              <a:solidFill>
                <a:schemeClr val="dk1"/>
              </a:solidFill>
            </a:endParaRPr>
          </a:p>
          <a:p>
            <a:pPr indent="0" lvl="0" marL="0" rtl="0" algn="l">
              <a:spcBef>
                <a:spcPts val="0"/>
              </a:spcBef>
              <a:spcAft>
                <a:spcPts val="0"/>
              </a:spcAft>
              <a:buNone/>
            </a:pPr>
            <a:r>
              <a:rPr lang="id" sz="1900">
                <a:solidFill>
                  <a:schemeClr val="dk1"/>
                </a:solidFill>
              </a:rPr>
              <a:t>Conclusion</a:t>
            </a:r>
            <a:endParaRPr sz="1900">
              <a:solidFill>
                <a:schemeClr val="dk1"/>
              </a:solidFill>
            </a:endParaRPr>
          </a:p>
        </p:txBody>
      </p:sp>
      <p:sp>
        <p:nvSpPr>
          <p:cNvPr id="283" name="Google Shape;283;p29"/>
          <p:cNvSpPr txBox="1"/>
          <p:nvPr>
            <p:ph idx="14" type="title"/>
          </p:nvPr>
        </p:nvSpPr>
        <p:spPr>
          <a:xfrm>
            <a:off x="5385419" y="2902800"/>
            <a:ext cx="12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3500"/>
              <a:t>04</a:t>
            </a:r>
            <a:endParaRPr sz="3500"/>
          </a:p>
        </p:txBody>
      </p:sp>
      <p:grpSp>
        <p:nvGrpSpPr>
          <p:cNvPr id="284" name="Google Shape;284;p29"/>
          <p:cNvGrpSpPr/>
          <p:nvPr/>
        </p:nvGrpSpPr>
        <p:grpSpPr>
          <a:xfrm>
            <a:off x="8325215" y="4219548"/>
            <a:ext cx="1220933" cy="1220709"/>
            <a:chOff x="1122400" y="1402350"/>
            <a:chExt cx="654375" cy="654150"/>
          </a:xfrm>
        </p:grpSpPr>
        <p:sp>
          <p:nvSpPr>
            <p:cNvPr id="285" name="Google Shape;285;p2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9"/>
          <p:cNvGrpSpPr/>
          <p:nvPr/>
        </p:nvGrpSpPr>
        <p:grpSpPr>
          <a:xfrm>
            <a:off x="1016886" y="865109"/>
            <a:ext cx="212554" cy="224272"/>
            <a:chOff x="4854075" y="2527625"/>
            <a:chExt cx="56000" cy="59050"/>
          </a:xfrm>
        </p:grpSpPr>
        <p:sp>
          <p:nvSpPr>
            <p:cNvPr id="297" name="Google Shape;297;p2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9"/>
          <p:cNvGrpSpPr/>
          <p:nvPr/>
        </p:nvGrpSpPr>
        <p:grpSpPr>
          <a:xfrm>
            <a:off x="1016886" y="3038922"/>
            <a:ext cx="212554" cy="224272"/>
            <a:chOff x="4854075" y="2527625"/>
            <a:chExt cx="56000" cy="59050"/>
          </a:xfrm>
        </p:grpSpPr>
        <p:sp>
          <p:nvSpPr>
            <p:cNvPr id="300" name="Google Shape;300;p2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29"/>
          <p:cNvGrpSpPr/>
          <p:nvPr/>
        </p:nvGrpSpPr>
        <p:grpSpPr>
          <a:xfrm>
            <a:off x="5020411" y="865109"/>
            <a:ext cx="212554" cy="224272"/>
            <a:chOff x="4854075" y="2527625"/>
            <a:chExt cx="56000" cy="59050"/>
          </a:xfrm>
        </p:grpSpPr>
        <p:sp>
          <p:nvSpPr>
            <p:cNvPr id="303" name="Google Shape;303;p2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9"/>
          <p:cNvGrpSpPr/>
          <p:nvPr/>
        </p:nvGrpSpPr>
        <p:grpSpPr>
          <a:xfrm>
            <a:off x="5020411" y="3038922"/>
            <a:ext cx="212554" cy="224272"/>
            <a:chOff x="4854075" y="2527625"/>
            <a:chExt cx="56000" cy="59050"/>
          </a:xfrm>
        </p:grpSpPr>
        <p:sp>
          <p:nvSpPr>
            <p:cNvPr id="306" name="Google Shape;306;p2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 name="Google Shape;308;p29"/>
          <p:cNvGrpSpPr/>
          <p:nvPr/>
        </p:nvGrpSpPr>
        <p:grpSpPr>
          <a:xfrm>
            <a:off x="-517460" y="-653802"/>
            <a:ext cx="1220933" cy="1220709"/>
            <a:chOff x="1122400" y="1402350"/>
            <a:chExt cx="654375" cy="654150"/>
          </a:xfrm>
        </p:grpSpPr>
        <p:sp>
          <p:nvSpPr>
            <p:cNvPr id="309" name="Google Shape;309;p2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9"/>
          <p:cNvSpPr txBox="1"/>
          <p:nvPr>
            <p:ph idx="6" type="title"/>
          </p:nvPr>
        </p:nvSpPr>
        <p:spPr>
          <a:xfrm>
            <a:off x="5385419" y="1235275"/>
            <a:ext cx="319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900">
                <a:solidFill>
                  <a:schemeClr val="lt1"/>
                </a:solidFill>
              </a:rPr>
              <a:t>Metrics and Ratios</a:t>
            </a:r>
            <a:endParaRPr sz="2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47"/>
          <p:cNvSpPr txBox="1"/>
          <p:nvPr>
            <p:ph type="title"/>
          </p:nvPr>
        </p:nvSpPr>
        <p:spPr>
          <a:xfrm>
            <a:off x="647050" y="222300"/>
            <a:ext cx="832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Metrics, Ratios, Classifiers Early 2020 Returns</a:t>
            </a:r>
            <a:endParaRPr>
              <a:solidFill>
                <a:schemeClr val="lt1"/>
              </a:solidFill>
            </a:endParaRPr>
          </a:p>
        </p:txBody>
      </p:sp>
      <p:grpSp>
        <p:nvGrpSpPr>
          <p:cNvPr id="1045" name="Google Shape;1045;p47"/>
          <p:cNvGrpSpPr/>
          <p:nvPr/>
        </p:nvGrpSpPr>
        <p:grpSpPr>
          <a:xfrm>
            <a:off x="327780" y="4703617"/>
            <a:ext cx="254094" cy="254072"/>
            <a:chOff x="1122400" y="1402350"/>
            <a:chExt cx="654375" cy="654150"/>
          </a:xfrm>
        </p:grpSpPr>
        <p:sp>
          <p:nvSpPr>
            <p:cNvPr id="1046" name="Google Shape;1046;p47"/>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7"/>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7"/>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7"/>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7"/>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7"/>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7"/>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7"/>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057" name="Google Shape;1057;p47"/>
          <p:cNvGraphicFramePr/>
          <p:nvPr/>
        </p:nvGraphicFramePr>
        <p:xfrm>
          <a:off x="679863" y="1046950"/>
          <a:ext cx="3000000" cy="3000000"/>
        </p:xfrm>
        <a:graphic>
          <a:graphicData uri="http://schemas.openxmlformats.org/drawingml/2006/table">
            <a:tbl>
              <a:tblPr>
                <a:noFill/>
                <a:tableStyleId>{2DC033C8-4D9D-42CE-B107-47BFFC301BA9}</a:tableStyleId>
              </a:tblPr>
              <a:tblGrid>
                <a:gridCol w="2238375"/>
                <a:gridCol w="1123950"/>
                <a:gridCol w="876300"/>
                <a:gridCol w="981075"/>
                <a:gridCol w="1028700"/>
                <a:gridCol w="1028700"/>
                <a:gridCol w="981075"/>
              </a:tblGrid>
              <a:tr h="257175">
                <a:tc>
                  <a:txBody>
                    <a:bodyPr/>
                    <a:lstStyle/>
                    <a:p>
                      <a:pPr indent="0" lvl="0" marL="0" rtl="0" algn="l">
                        <a:spcBef>
                          <a:spcPts val="0"/>
                        </a:spcBef>
                        <a:spcAft>
                          <a:spcPts val="0"/>
                        </a:spcAft>
                        <a:buNone/>
                      </a:pPr>
                      <a:r>
                        <a:t/>
                      </a:r>
                      <a:endParaRPr b="1"/>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Coef</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Std Err</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P&gt;|t|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[0.025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0.975]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257175">
                <a:tc>
                  <a:txBody>
                    <a:bodyPr/>
                    <a:lstStyle/>
                    <a:p>
                      <a:pPr indent="0" lvl="0" marL="0" rtl="0" algn="ctr">
                        <a:lnSpc>
                          <a:spcPct val="115000"/>
                        </a:lnSpc>
                        <a:spcBef>
                          <a:spcPts val="0"/>
                        </a:spcBef>
                        <a:spcAft>
                          <a:spcPts val="0"/>
                        </a:spcAft>
                        <a:buNone/>
                      </a:pPr>
                      <a:r>
                        <a:rPr lang="id" sz="1050">
                          <a:solidFill>
                            <a:schemeClr val="dk1"/>
                          </a:solidFill>
                        </a:rPr>
                        <a:t>I</a:t>
                      </a:r>
                      <a:r>
                        <a:rPr lang="id" sz="1050">
                          <a:solidFill>
                            <a:schemeClr val="dk1"/>
                          </a:solidFill>
                        </a:rPr>
                        <a:t>ntegrated Telecommunication Services</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0.525300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0.161000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3.255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0.209000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0.842000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lang="id" sz="1050">
                          <a:solidFill>
                            <a:schemeClr val="dk1"/>
                          </a:solidFill>
                        </a:rPr>
                        <a:t>bep</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0.477100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0.179000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2.670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0.127000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0.828000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lang="id" sz="1050">
                          <a:solidFill>
                            <a:schemeClr val="dk1"/>
                          </a:solidFill>
                        </a:rPr>
                        <a:t>Health Care Distributors</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0.305600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0.088000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3.490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0.134000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0.477000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lang="id" sz="1050">
                          <a:solidFill>
                            <a:schemeClr val="dk1"/>
                          </a:solidFill>
                        </a:rPr>
                        <a:t>Food Retail</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0.274200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0.116000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2.358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0.019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0.046000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0.502000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lang="id" sz="1050">
                          <a:solidFill>
                            <a:schemeClr val="dk1"/>
                          </a:solidFill>
                        </a:rPr>
                        <a:t>Water Utilities</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0.249500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0.111000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2.243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0.025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0.031000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0.46800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a:t>
                      </a:r>
                      <a:endParaRPr>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id" sz="1050">
                          <a:solidFill>
                            <a:schemeClr val="dk1"/>
                          </a:solidFill>
                        </a:rPr>
                        <a:t>....</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id" sz="1050">
                          <a:solidFill>
                            <a:schemeClr val="dk1"/>
                          </a:solidFill>
                        </a:rPr>
                        <a:t>....</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id" sz="1050">
                          <a:solidFill>
                            <a:schemeClr val="dk1"/>
                          </a:solidFill>
                        </a:rPr>
                        <a:t>....</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id" sz="1050">
                          <a:solidFill>
                            <a:schemeClr val="dk1"/>
                          </a:solidFill>
                        </a:rPr>
                        <a:t>....</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id" sz="1050">
                          <a:solidFill>
                            <a:schemeClr val="dk1"/>
                          </a:solidFill>
                        </a:rPr>
                        <a:t>....</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id" sz="1050">
                          <a:solidFill>
                            <a:schemeClr val="dk1"/>
                          </a:solidFill>
                        </a:rPr>
                        <a:t>....</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lang="id" sz="1050">
                          <a:solidFill>
                            <a:schemeClr val="dk1"/>
                          </a:solidFill>
                        </a:rPr>
                        <a:t>Oil &amp; Gas Equipment &amp; Services</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-0.311700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0.070000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-4.445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-0.449000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-0.174000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lang="id" sz="1050">
                          <a:solidFill>
                            <a:schemeClr val="dk1"/>
                          </a:solidFill>
                        </a:rPr>
                        <a:t>Oil &amp; Gas Exploration &amp; Production</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-0.347400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0.076000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-4.569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-0.497000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-0.198000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lang="id" sz="1050">
                          <a:solidFill>
                            <a:schemeClr val="dk1"/>
                          </a:solidFill>
                        </a:rPr>
                        <a:t>roa</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-0.365800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0.168000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-2.181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0.029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-0.695000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-0.037000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lang="id" sz="1050">
                          <a:solidFill>
                            <a:schemeClr val="dk1"/>
                          </a:solidFill>
                        </a:rPr>
                        <a:t>Oil &amp; Gas Drilling</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-0.466100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0.170000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-2.748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-0.799000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-0.133000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lang="id" sz="1050">
                          <a:solidFill>
                            <a:schemeClr val="dk1"/>
                          </a:solidFill>
                        </a:rPr>
                        <a:t>ebit_price</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-0.671600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0.176000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-3.806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-1.018000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-0.325000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1058" name="Google Shape;1058;p47"/>
          <p:cNvSpPr txBox="1"/>
          <p:nvPr>
            <p:ph type="title"/>
          </p:nvPr>
        </p:nvSpPr>
        <p:spPr>
          <a:xfrm>
            <a:off x="2551500" y="4427400"/>
            <a:ext cx="404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800">
                <a:solidFill>
                  <a:schemeClr val="dk1"/>
                </a:solidFill>
              </a:rPr>
              <a:t>Adj R^2: </a:t>
            </a:r>
            <a:r>
              <a:rPr lang="id">
                <a:solidFill>
                  <a:schemeClr val="dk1"/>
                </a:solidFill>
              </a:rPr>
              <a:t>0.</a:t>
            </a:r>
            <a:r>
              <a:rPr lang="id">
                <a:solidFill>
                  <a:schemeClr val="dk1"/>
                </a:solidFill>
              </a:rPr>
              <a:t>218</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48"/>
          <p:cNvSpPr txBox="1"/>
          <p:nvPr>
            <p:ph type="title"/>
          </p:nvPr>
        </p:nvSpPr>
        <p:spPr>
          <a:xfrm>
            <a:off x="647050" y="222300"/>
            <a:ext cx="832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Metrics, Ratios, Classifiers Late 2020 Returns</a:t>
            </a:r>
            <a:endParaRPr>
              <a:solidFill>
                <a:schemeClr val="lt1"/>
              </a:solidFill>
            </a:endParaRPr>
          </a:p>
        </p:txBody>
      </p:sp>
      <p:grpSp>
        <p:nvGrpSpPr>
          <p:cNvPr id="1064" name="Google Shape;1064;p48"/>
          <p:cNvGrpSpPr/>
          <p:nvPr/>
        </p:nvGrpSpPr>
        <p:grpSpPr>
          <a:xfrm>
            <a:off x="327780" y="4703617"/>
            <a:ext cx="254094" cy="254072"/>
            <a:chOff x="1122400" y="1402350"/>
            <a:chExt cx="654375" cy="654150"/>
          </a:xfrm>
        </p:grpSpPr>
        <p:sp>
          <p:nvSpPr>
            <p:cNvPr id="1065" name="Google Shape;1065;p48"/>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8"/>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8"/>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8"/>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8"/>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8"/>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8"/>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8"/>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076" name="Google Shape;1076;p48"/>
          <p:cNvGraphicFramePr/>
          <p:nvPr/>
        </p:nvGraphicFramePr>
        <p:xfrm>
          <a:off x="353609" y="868703"/>
          <a:ext cx="3000000" cy="3000000"/>
        </p:xfrm>
        <a:graphic>
          <a:graphicData uri="http://schemas.openxmlformats.org/drawingml/2006/table">
            <a:tbl>
              <a:tblPr>
                <a:noFill/>
                <a:tableStyleId>{2DC033C8-4D9D-42CE-B107-47BFFC301BA9}</a:tableStyleId>
              </a:tblPr>
              <a:tblGrid>
                <a:gridCol w="2590475"/>
                <a:gridCol w="1123950"/>
                <a:gridCol w="1225225"/>
                <a:gridCol w="632150"/>
                <a:gridCol w="628075"/>
                <a:gridCol w="1196700"/>
                <a:gridCol w="1135325"/>
              </a:tblGrid>
              <a:tr h="269475">
                <a:tc>
                  <a:txBody>
                    <a:bodyPr/>
                    <a:lstStyle/>
                    <a:p>
                      <a:pPr indent="0" lvl="0" marL="0" rtl="0" algn="l">
                        <a:spcBef>
                          <a:spcPts val="0"/>
                        </a:spcBef>
                        <a:spcAft>
                          <a:spcPts val="0"/>
                        </a:spcAft>
                        <a:buNone/>
                      </a:pPr>
                      <a:r>
                        <a:t/>
                      </a:r>
                      <a:endParaRPr b="1"/>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Coef</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Std Err</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P&gt;|t|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[0.025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0.975]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296900">
                <a:tc>
                  <a:txBody>
                    <a:bodyPr/>
                    <a:lstStyle/>
                    <a:p>
                      <a:pPr indent="0" lvl="0" marL="0" rtl="0" algn="ctr">
                        <a:lnSpc>
                          <a:spcPct val="115000"/>
                        </a:lnSpc>
                        <a:spcBef>
                          <a:spcPts val="0"/>
                        </a:spcBef>
                        <a:spcAft>
                          <a:spcPts val="0"/>
                        </a:spcAft>
                        <a:buNone/>
                      </a:pPr>
                      <a:r>
                        <a:rPr lang="id" sz="1050">
                          <a:solidFill>
                            <a:schemeClr val="dk1"/>
                          </a:solidFill>
                        </a:rPr>
                        <a:t>Housewares &amp; Specialties</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5.928100e+00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6.010000e-01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9.872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4.750000e+00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7.106000e+00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96900">
                <a:tc>
                  <a:txBody>
                    <a:bodyPr/>
                    <a:lstStyle/>
                    <a:p>
                      <a:pPr indent="0" lvl="0" marL="0" rtl="0" algn="ctr">
                        <a:lnSpc>
                          <a:spcPct val="115000"/>
                        </a:lnSpc>
                        <a:spcBef>
                          <a:spcPts val="0"/>
                        </a:spcBef>
                        <a:spcAft>
                          <a:spcPts val="0"/>
                        </a:spcAft>
                        <a:buNone/>
                      </a:pPr>
                      <a:r>
                        <a:rPr lang="id" sz="1050">
                          <a:solidFill>
                            <a:schemeClr val="dk1"/>
                          </a:solidFill>
                        </a:rPr>
                        <a:t>Automobile Manufacturers</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3.472900e+00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5.460000e-01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6.362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2.402000e+00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4.544000e+00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96900">
                <a:tc>
                  <a:txBody>
                    <a:bodyPr/>
                    <a:lstStyle/>
                    <a:p>
                      <a:pPr indent="0" lvl="0" marL="0" rtl="0" algn="ctr">
                        <a:lnSpc>
                          <a:spcPct val="115000"/>
                        </a:lnSpc>
                        <a:spcBef>
                          <a:spcPts val="0"/>
                        </a:spcBef>
                        <a:spcAft>
                          <a:spcPts val="0"/>
                        </a:spcAft>
                        <a:buNone/>
                      </a:pPr>
                      <a:r>
                        <a:rPr lang="id" sz="1050">
                          <a:solidFill>
                            <a:schemeClr val="dk1"/>
                          </a:solidFill>
                        </a:rPr>
                        <a:t>Home Improvement Retail</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3.066200e+00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5.620000e-01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5.457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1.964000e+00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4.168000e+00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96900">
                <a:tc>
                  <a:txBody>
                    <a:bodyPr/>
                    <a:lstStyle/>
                    <a:p>
                      <a:pPr indent="0" lvl="0" marL="0" rtl="0" algn="ctr">
                        <a:lnSpc>
                          <a:spcPct val="115000"/>
                        </a:lnSpc>
                        <a:spcBef>
                          <a:spcPts val="0"/>
                        </a:spcBef>
                        <a:spcAft>
                          <a:spcPts val="0"/>
                        </a:spcAft>
                        <a:buNone/>
                      </a:pPr>
                      <a:r>
                        <a:rPr lang="id" sz="1050">
                          <a:solidFill>
                            <a:schemeClr val="dk1"/>
                          </a:solidFill>
                        </a:rPr>
                        <a:t>Life &amp; Health Insurance</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2.370900e+00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1.030000e+00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2.302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0.021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3.510000e-01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4.391000e+00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96900">
                <a:tc>
                  <a:txBody>
                    <a:bodyPr/>
                    <a:lstStyle/>
                    <a:p>
                      <a:pPr indent="0" lvl="0" marL="0" rtl="0" algn="ctr">
                        <a:lnSpc>
                          <a:spcPct val="115000"/>
                        </a:lnSpc>
                        <a:spcBef>
                          <a:spcPts val="0"/>
                        </a:spcBef>
                        <a:spcAft>
                          <a:spcPts val="0"/>
                        </a:spcAft>
                        <a:buNone/>
                      </a:pPr>
                      <a:r>
                        <a:rPr lang="id" sz="1050">
                          <a:solidFill>
                            <a:schemeClr val="dk1"/>
                          </a:solidFill>
                        </a:rPr>
                        <a:t>ebitda_price</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1.740300e+00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4.390000e-01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3.969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8.800000e-01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2.600000e+00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39350">
                <a:tc>
                  <a:txBody>
                    <a:bodyPr/>
                    <a:lstStyle/>
                    <a:p>
                      <a:pPr indent="0" lvl="0" marL="0" rtl="0" algn="ctr">
                        <a:lnSpc>
                          <a:spcPct val="115000"/>
                        </a:lnSpc>
                        <a:spcBef>
                          <a:spcPts val="0"/>
                        </a:spcBef>
                        <a:spcAft>
                          <a:spcPts val="0"/>
                        </a:spcAft>
                        <a:buNone/>
                      </a:pPr>
                      <a:r>
                        <a:rPr b="1" lang="id" sz="1050">
                          <a:solidFill>
                            <a:schemeClr val="dk1"/>
                          </a:solidFill>
                        </a:rPr>
                        <a:t>...</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96900">
                <a:tc>
                  <a:txBody>
                    <a:bodyPr/>
                    <a:lstStyle/>
                    <a:p>
                      <a:pPr indent="0" lvl="0" marL="0" rtl="0" algn="ctr">
                        <a:lnSpc>
                          <a:spcPct val="115000"/>
                        </a:lnSpc>
                        <a:spcBef>
                          <a:spcPts val="0"/>
                        </a:spcBef>
                        <a:spcAft>
                          <a:spcPts val="0"/>
                        </a:spcAft>
                        <a:buNone/>
                      </a:pPr>
                      <a:r>
                        <a:rPr lang="id" sz="1050">
                          <a:solidFill>
                            <a:schemeClr val="dk1"/>
                          </a:solidFill>
                        </a:rPr>
                        <a:t>Commercial Printing</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-9.262000e-01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4.670000e-01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-1.984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0.047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-1.842000e+00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-1.000000e-02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96900">
                <a:tc>
                  <a:txBody>
                    <a:bodyPr/>
                    <a:lstStyle/>
                    <a:p>
                      <a:pPr indent="0" lvl="0" marL="0" rtl="0" algn="ctr">
                        <a:lnSpc>
                          <a:spcPct val="115000"/>
                        </a:lnSpc>
                        <a:spcBef>
                          <a:spcPts val="0"/>
                        </a:spcBef>
                        <a:spcAft>
                          <a:spcPts val="0"/>
                        </a:spcAft>
                        <a:buNone/>
                      </a:pPr>
                      <a:r>
                        <a:rPr lang="id" sz="1050">
                          <a:solidFill>
                            <a:schemeClr val="dk1"/>
                          </a:solidFill>
                        </a:rPr>
                        <a:t>Gas Utilities</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-9.668000e-01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3.430000e-01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-2.818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-1.640000e+00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-2.940000e-01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96900">
                <a:tc>
                  <a:txBody>
                    <a:bodyPr/>
                    <a:lstStyle/>
                    <a:p>
                      <a:pPr indent="0" lvl="0" marL="0" rtl="0" algn="ctr">
                        <a:lnSpc>
                          <a:spcPct val="115000"/>
                        </a:lnSpc>
                        <a:spcBef>
                          <a:spcPts val="0"/>
                        </a:spcBef>
                        <a:spcAft>
                          <a:spcPts val="0"/>
                        </a:spcAft>
                        <a:buNone/>
                      </a:pPr>
                      <a:r>
                        <a:rPr lang="id" sz="1050">
                          <a:solidFill>
                            <a:schemeClr val="dk1"/>
                          </a:solidFill>
                        </a:rPr>
                        <a:t>bep</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-1.550600e+00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5.840000e-01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-2.654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-2.697000e+00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-4.040000e-01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25175">
                <a:tc>
                  <a:txBody>
                    <a:bodyPr/>
                    <a:lstStyle/>
                    <a:p>
                      <a:pPr indent="0" lvl="0" marL="0" rtl="0" algn="ctr">
                        <a:lnSpc>
                          <a:spcPct val="115000"/>
                        </a:lnSpc>
                        <a:spcBef>
                          <a:spcPts val="0"/>
                        </a:spcBef>
                        <a:spcAft>
                          <a:spcPts val="0"/>
                        </a:spcAft>
                        <a:buNone/>
                      </a:pPr>
                      <a:r>
                        <a:rPr lang="id" sz="1050">
                          <a:solidFill>
                            <a:schemeClr val="dk1"/>
                          </a:solidFill>
                        </a:rPr>
                        <a:t>Integrated Telecommunication Services</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-1.572600e+00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5.280000e-01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-2.980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-2.608000e+00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-5.370000e-01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39350">
                <a:tc>
                  <a:txBody>
                    <a:bodyPr/>
                    <a:lstStyle/>
                    <a:p>
                      <a:pPr indent="0" lvl="0" marL="0" rtl="0" algn="ctr">
                        <a:lnSpc>
                          <a:spcPct val="115000"/>
                        </a:lnSpc>
                        <a:spcBef>
                          <a:spcPts val="0"/>
                        </a:spcBef>
                        <a:spcAft>
                          <a:spcPts val="0"/>
                        </a:spcAft>
                        <a:buNone/>
                      </a:pPr>
                      <a:r>
                        <a:rPr lang="id" sz="1050">
                          <a:solidFill>
                            <a:schemeClr val="dk1"/>
                          </a:solidFill>
                        </a:rPr>
                        <a:t>ebit_price</a:t>
                      </a:r>
                      <a:endParaRPr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-2.575600e+00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5.770000e-01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-4.464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-3.707000e+00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-1.444000e+00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1077" name="Google Shape;1077;p48"/>
          <p:cNvSpPr txBox="1"/>
          <p:nvPr>
            <p:ph type="title"/>
          </p:nvPr>
        </p:nvSpPr>
        <p:spPr>
          <a:xfrm>
            <a:off x="2551500" y="4427400"/>
            <a:ext cx="404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800">
                <a:solidFill>
                  <a:schemeClr val="dk1"/>
                </a:solidFill>
              </a:rPr>
              <a:t>Adj R^2: </a:t>
            </a:r>
            <a:r>
              <a:rPr lang="id">
                <a:solidFill>
                  <a:schemeClr val="dk1"/>
                </a:solidFill>
              </a:rPr>
              <a:t>0.258</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49"/>
          <p:cNvSpPr txBox="1"/>
          <p:nvPr/>
        </p:nvSpPr>
        <p:spPr>
          <a:xfrm>
            <a:off x="4882375" y="3662750"/>
            <a:ext cx="33225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0000"/>
              </a:buClr>
              <a:buSzPts val="1300"/>
              <a:buFont typeface="Arial"/>
              <a:buChar char="●"/>
            </a:pPr>
            <a:r>
              <a:rPr lang="id" sz="1300"/>
              <a:t>Commercial Printing</a:t>
            </a:r>
            <a:endParaRPr sz="1300"/>
          </a:p>
          <a:p>
            <a:pPr indent="-311150" lvl="0" marL="457200" rtl="0" algn="l">
              <a:spcBef>
                <a:spcPts val="0"/>
              </a:spcBef>
              <a:spcAft>
                <a:spcPts val="0"/>
              </a:spcAft>
              <a:buClr>
                <a:srgbClr val="000000"/>
              </a:buClr>
              <a:buSzPts val="1300"/>
              <a:buFont typeface="Arial"/>
              <a:buChar char="●"/>
            </a:pPr>
            <a:r>
              <a:rPr lang="id" sz="1300"/>
              <a:t>Gas Utilities</a:t>
            </a:r>
            <a:endParaRPr sz="1300"/>
          </a:p>
          <a:p>
            <a:pPr indent="-311150" lvl="0" marL="457200" rtl="0" algn="l">
              <a:spcBef>
                <a:spcPts val="0"/>
              </a:spcBef>
              <a:spcAft>
                <a:spcPts val="0"/>
              </a:spcAft>
              <a:buClr>
                <a:srgbClr val="000000"/>
              </a:buClr>
              <a:buSzPts val="1300"/>
              <a:buFont typeface="Arial"/>
              <a:buChar char="●"/>
            </a:pPr>
            <a:r>
              <a:rPr lang="id" sz="1300"/>
              <a:t>Basic Earning Power</a:t>
            </a:r>
            <a:endParaRPr sz="1300"/>
          </a:p>
          <a:p>
            <a:pPr indent="-311150" lvl="0" marL="457200" rtl="0" algn="l">
              <a:spcBef>
                <a:spcPts val="0"/>
              </a:spcBef>
              <a:spcAft>
                <a:spcPts val="0"/>
              </a:spcAft>
              <a:buClr>
                <a:srgbClr val="000000"/>
              </a:buClr>
              <a:buSzPts val="1300"/>
              <a:buFont typeface="Arial"/>
              <a:buChar char="●"/>
            </a:pPr>
            <a:r>
              <a:rPr lang="id" sz="1300"/>
              <a:t>Integrated Telecommunication Services</a:t>
            </a:r>
            <a:endParaRPr sz="1300"/>
          </a:p>
          <a:p>
            <a:pPr indent="-311150" lvl="0" marL="457200" rtl="0" algn="l">
              <a:spcBef>
                <a:spcPts val="0"/>
              </a:spcBef>
              <a:spcAft>
                <a:spcPts val="0"/>
              </a:spcAft>
              <a:buClr>
                <a:srgbClr val="000000"/>
              </a:buClr>
              <a:buSzPts val="1300"/>
              <a:buFont typeface="Arial"/>
              <a:buChar char="●"/>
            </a:pPr>
            <a:r>
              <a:rPr lang="id" sz="1300"/>
              <a:t>EBIT to Price</a:t>
            </a:r>
            <a:endParaRPr sz="1300"/>
          </a:p>
          <a:p>
            <a:pPr indent="0" lvl="0" marL="0" rtl="0" algn="l">
              <a:spcBef>
                <a:spcPts val="0"/>
              </a:spcBef>
              <a:spcAft>
                <a:spcPts val="0"/>
              </a:spcAft>
              <a:buNone/>
            </a:pPr>
            <a:r>
              <a:t/>
            </a:r>
            <a:endParaRPr sz="1300"/>
          </a:p>
        </p:txBody>
      </p:sp>
      <p:sp>
        <p:nvSpPr>
          <p:cNvPr id="1083" name="Google Shape;1083;p49"/>
          <p:cNvSpPr txBox="1"/>
          <p:nvPr>
            <p:ph type="title"/>
          </p:nvPr>
        </p:nvSpPr>
        <p:spPr>
          <a:xfrm>
            <a:off x="779675" y="9165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2020 Metric Returns </a:t>
            </a:r>
            <a:endParaRPr/>
          </a:p>
        </p:txBody>
      </p:sp>
      <p:grpSp>
        <p:nvGrpSpPr>
          <p:cNvPr id="1084" name="Google Shape;1084;p49"/>
          <p:cNvGrpSpPr/>
          <p:nvPr/>
        </p:nvGrpSpPr>
        <p:grpSpPr>
          <a:xfrm>
            <a:off x="46547" y="87571"/>
            <a:ext cx="557855" cy="557663"/>
            <a:chOff x="1122400" y="1402350"/>
            <a:chExt cx="654375" cy="654150"/>
          </a:xfrm>
        </p:grpSpPr>
        <p:sp>
          <p:nvSpPr>
            <p:cNvPr id="1085" name="Google Shape;1085;p4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49"/>
          <p:cNvGrpSpPr/>
          <p:nvPr/>
        </p:nvGrpSpPr>
        <p:grpSpPr>
          <a:xfrm>
            <a:off x="8539497" y="4424796"/>
            <a:ext cx="557855" cy="557663"/>
            <a:chOff x="1122400" y="1402350"/>
            <a:chExt cx="654375" cy="654150"/>
          </a:xfrm>
        </p:grpSpPr>
        <p:sp>
          <p:nvSpPr>
            <p:cNvPr id="1097" name="Google Shape;1097;p49"/>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49"/>
          <p:cNvSpPr txBox="1"/>
          <p:nvPr>
            <p:ph idx="1" type="subTitle"/>
          </p:nvPr>
        </p:nvSpPr>
        <p:spPr>
          <a:xfrm>
            <a:off x="769500" y="1799125"/>
            <a:ext cx="3533700" cy="1266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Integrated Telecommunication Services</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Basic Earning Power</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Health Care Distributors</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Food Retail</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Water Utilities</a:t>
            </a:r>
            <a:endParaRPr sz="1300">
              <a:solidFill>
                <a:srgbClr val="000000"/>
              </a:solidFill>
              <a:latin typeface="Arial"/>
              <a:ea typeface="Arial"/>
              <a:cs typeface="Arial"/>
              <a:sym typeface="Arial"/>
            </a:endParaRPr>
          </a:p>
        </p:txBody>
      </p:sp>
      <p:sp>
        <p:nvSpPr>
          <p:cNvPr id="1109" name="Google Shape;1109;p49"/>
          <p:cNvSpPr txBox="1"/>
          <p:nvPr>
            <p:ph idx="3" type="title"/>
          </p:nvPr>
        </p:nvSpPr>
        <p:spPr>
          <a:xfrm>
            <a:off x="395400" y="1226425"/>
            <a:ext cx="428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600">
                <a:solidFill>
                  <a:schemeClr val="dk1"/>
                </a:solidFill>
              </a:rPr>
              <a:t>Top 5 Variables</a:t>
            </a:r>
            <a:endParaRPr sz="2600">
              <a:solidFill>
                <a:schemeClr val="dk1"/>
              </a:solidFill>
            </a:endParaRPr>
          </a:p>
        </p:txBody>
      </p:sp>
      <p:sp>
        <p:nvSpPr>
          <p:cNvPr id="1110" name="Google Shape;1110;p49"/>
          <p:cNvSpPr txBox="1"/>
          <p:nvPr/>
        </p:nvSpPr>
        <p:spPr>
          <a:xfrm>
            <a:off x="4752175" y="3077750"/>
            <a:ext cx="3582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d" sz="2600">
                <a:solidFill>
                  <a:schemeClr val="dk1"/>
                </a:solidFill>
                <a:latin typeface="Oswald"/>
                <a:ea typeface="Oswald"/>
                <a:cs typeface="Oswald"/>
                <a:sym typeface="Oswald"/>
              </a:rPr>
              <a:t>Bottom 5 Variables</a:t>
            </a:r>
            <a:endParaRPr sz="2600">
              <a:solidFill>
                <a:schemeClr val="dk1"/>
              </a:solidFill>
              <a:latin typeface="Oswald"/>
              <a:ea typeface="Oswald"/>
              <a:cs typeface="Oswald"/>
              <a:sym typeface="Oswald"/>
            </a:endParaRPr>
          </a:p>
        </p:txBody>
      </p:sp>
      <p:sp>
        <p:nvSpPr>
          <p:cNvPr id="1111" name="Google Shape;1111;p49"/>
          <p:cNvSpPr txBox="1"/>
          <p:nvPr>
            <p:ph idx="1" type="subTitle"/>
          </p:nvPr>
        </p:nvSpPr>
        <p:spPr>
          <a:xfrm>
            <a:off x="769500" y="3638425"/>
            <a:ext cx="3533700" cy="12666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Equipment &amp; Services</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Exploration &amp; Production</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Return on Asset</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Drilling</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EBIT to Price</a:t>
            </a:r>
            <a:endParaRPr sz="1300">
              <a:solidFill>
                <a:srgbClr val="000000"/>
              </a:solidFill>
              <a:latin typeface="Arial"/>
              <a:ea typeface="Arial"/>
              <a:cs typeface="Arial"/>
              <a:sym typeface="Arial"/>
            </a:endParaRPr>
          </a:p>
        </p:txBody>
      </p:sp>
      <p:sp>
        <p:nvSpPr>
          <p:cNvPr id="1112" name="Google Shape;1112;p49"/>
          <p:cNvSpPr txBox="1"/>
          <p:nvPr>
            <p:ph idx="3" type="title"/>
          </p:nvPr>
        </p:nvSpPr>
        <p:spPr>
          <a:xfrm>
            <a:off x="919650" y="3065725"/>
            <a:ext cx="32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600">
                <a:solidFill>
                  <a:schemeClr val="dk1"/>
                </a:solidFill>
              </a:rPr>
              <a:t>Bottom 5 Variables</a:t>
            </a:r>
            <a:endParaRPr sz="2600">
              <a:solidFill>
                <a:schemeClr val="dk1"/>
              </a:solidFill>
            </a:endParaRPr>
          </a:p>
        </p:txBody>
      </p:sp>
      <p:sp>
        <p:nvSpPr>
          <p:cNvPr id="1113" name="Google Shape;1113;p49"/>
          <p:cNvSpPr txBox="1"/>
          <p:nvPr/>
        </p:nvSpPr>
        <p:spPr>
          <a:xfrm>
            <a:off x="4882375" y="1799125"/>
            <a:ext cx="33225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000000"/>
              </a:buClr>
              <a:buSzPts val="1300"/>
              <a:buFont typeface="Arial"/>
              <a:buChar char="●"/>
            </a:pPr>
            <a:r>
              <a:rPr lang="id" sz="1300"/>
              <a:t>Housewares &amp; Specialties</a:t>
            </a:r>
            <a:endParaRPr sz="1300"/>
          </a:p>
          <a:p>
            <a:pPr indent="-311150" lvl="0" marL="457200" rtl="0" algn="l">
              <a:spcBef>
                <a:spcPts val="0"/>
              </a:spcBef>
              <a:spcAft>
                <a:spcPts val="0"/>
              </a:spcAft>
              <a:buClr>
                <a:srgbClr val="000000"/>
              </a:buClr>
              <a:buSzPts val="1300"/>
              <a:buFont typeface="Arial"/>
              <a:buChar char="●"/>
            </a:pPr>
            <a:r>
              <a:rPr lang="id" sz="1300"/>
              <a:t>Automobile Manufacturers</a:t>
            </a:r>
            <a:endParaRPr sz="1300"/>
          </a:p>
          <a:p>
            <a:pPr indent="-311150" lvl="0" marL="457200" rtl="0" algn="l">
              <a:spcBef>
                <a:spcPts val="0"/>
              </a:spcBef>
              <a:spcAft>
                <a:spcPts val="0"/>
              </a:spcAft>
              <a:buClr>
                <a:srgbClr val="000000"/>
              </a:buClr>
              <a:buSzPts val="1300"/>
              <a:buFont typeface="Arial"/>
              <a:buChar char="●"/>
            </a:pPr>
            <a:r>
              <a:rPr lang="id" sz="1300"/>
              <a:t>Home Improvement Retail</a:t>
            </a:r>
            <a:endParaRPr sz="1300"/>
          </a:p>
          <a:p>
            <a:pPr indent="-311150" lvl="0" marL="457200" rtl="0" algn="l">
              <a:spcBef>
                <a:spcPts val="0"/>
              </a:spcBef>
              <a:spcAft>
                <a:spcPts val="0"/>
              </a:spcAft>
              <a:buClr>
                <a:srgbClr val="000000"/>
              </a:buClr>
              <a:buSzPts val="1300"/>
              <a:buFont typeface="Arial"/>
              <a:buChar char="●"/>
            </a:pPr>
            <a:r>
              <a:rPr lang="id" sz="1300"/>
              <a:t>Life &amp; Health Insurance</a:t>
            </a:r>
            <a:endParaRPr sz="1300"/>
          </a:p>
          <a:p>
            <a:pPr indent="-311150" lvl="0" marL="457200" rtl="0" algn="l">
              <a:spcBef>
                <a:spcPts val="0"/>
              </a:spcBef>
              <a:spcAft>
                <a:spcPts val="0"/>
              </a:spcAft>
              <a:buClr>
                <a:srgbClr val="000000"/>
              </a:buClr>
              <a:buSzPts val="1300"/>
              <a:buFont typeface="Arial"/>
              <a:buChar char="●"/>
            </a:pPr>
            <a:r>
              <a:rPr lang="id" sz="1300"/>
              <a:t>EBITDA to Price</a:t>
            </a:r>
            <a:endParaRPr sz="1300"/>
          </a:p>
        </p:txBody>
      </p:sp>
      <p:sp>
        <p:nvSpPr>
          <p:cNvPr id="1114" name="Google Shape;1114;p49"/>
          <p:cNvSpPr txBox="1"/>
          <p:nvPr>
            <p:ph type="title"/>
          </p:nvPr>
        </p:nvSpPr>
        <p:spPr>
          <a:xfrm>
            <a:off x="1142000" y="653725"/>
            <a:ext cx="266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500">
                <a:solidFill>
                  <a:schemeClr val="accent3"/>
                </a:solidFill>
              </a:rPr>
              <a:t>Early 2020</a:t>
            </a:r>
            <a:endParaRPr sz="2500">
              <a:solidFill>
                <a:schemeClr val="accent3"/>
              </a:solidFill>
            </a:endParaRPr>
          </a:p>
        </p:txBody>
      </p:sp>
      <p:sp>
        <p:nvSpPr>
          <p:cNvPr id="1115" name="Google Shape;1115;p49"/>
          <p:cNvSpPr txBox="1"/>
          <p:nvPr>
            <p:ph type="title"/>
          </p:nvPr>
        </p:nvSpPr>
        <p:spPr>
          <a:xfrm>
            <a:off x="5211350" y="653725"/>
            <a:ext cx="266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500">
                <a:solidFill>
                  <a:schemeClr val="accent3"/>
                </a:solidFill>
              </a:rPr>
              <a:t>Late 2020</a:t>
            </a:r>
            <a:endParaRPr sz="2500">
              <a:solidFill>
                <a:schemeClr val="accent3"/>
              </a:solidFill>
            </a:endParaRPr>
          </a:p>
        </p:txBody>
      </p:sp>
      <p:sp>
        <p:nvSpPr>
          <p:cNvPr id="1116" name="Google Shape;1116;p49"/>
          <p:cNvSpPr txBox="1"/>
          <p:nvPr>
            <p:ph idx="3" type="title"/>
          </p:nvPr>
        </p:nvSpPr>
        <p:spPr>
          <a:xfrm>
            <a:off x="5211175" y="1226425"/>
            <a:ext cx="266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600">
                <a:solidFill>
                  <a:schemeClr val="dk1"/>
                </a:solidFill>
              </a:rPr>
              <a:t>Top 5 Variables</a:t>
            </a:r>
            <a:endParaRPr sz="2600">
              <a:solidFill>
                <a:schemeClr val="dk1"/>
              </a:solidFill>
            </a:endParaRPr>
          </a:p>
          <a:p>
            <a:pPr indent="0" lvl="0" marL="0" rtl="0" algn="ctr">
              <a:spcBef>
                <a:spcPts val="0"/>
              </a:spcBef>
              <a:spcAft>
                <a:spcPts val="0"/>
              </a:spcAft>
              <a:buNone/>
            </a:pPr>
            <a:r>
              <a:t/>
            </a:r>
            <a:endParaRPr sz="26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50"/>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Adjusted R^2</a:t>
            </a:r>
            <a:endParaRPr/>
          </a:p>
        </p:txBody>
      </p:sp>
      <p:graphicFrame>
        <p:nvGraphicFramePr>
          <p:cNvPr id="1122" name="Google Shape;1122;p50"/>
          <p:cNvGraphicFramePr/>
          <p:nvPr/>
        </p:nvGraphicFramePr>
        <p:xfrm>
          <a:off x="383200" y="1210760"/>
          <a:ext cx="3000000" cy="3000000"/>
        </p:xfrm>
        <a:graphic>
          <a:graphicData uri="http://schemas.openxmlformats.org/drawingml/2006/table">
            <a:tbl>
              <a:tblPr>
                <a:noFill/>
                <a:tableStyleId>{66DD4473-C358-481A-BA51-692988020711}</a:tableStyleId>
              </a:tblPr>
              <a:tblGrid>
                <a:gridCol w="3859850"/>
                <a:gridCol w="2334850"/>
                <a:gridCol w="2133550"/>
              </a:tblGrid>
              <a:tr h="892725">
                <a:tc>
                  <a:txBody>
                    <a:bodyPr/>
                    <a:lstStyle/>
                    <a:p>
                      <a:pPr indent="0" lvl="0" marL="0" rtl="0" algn="ctr">
                        <a:spcBef>
                          <a:spcPts val="0"/>
                        </a:spcBef>
                        <a:spcAft>
                          <a:spcPts val="0"/>
                        </a:spcAft>
                        <a:buNone/>
                      </a:pPr>
                      <a:r>
                        <a:t/>
                      </a:r>
                      <a:endParaRPr b="1" sz="18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id" sz="1800">
                          <a:solidFill>
                            <a:srgbClr val="FFFFFF"/>
                          </a:solidFill>
                          <a:latin typeface="Roboto"/>
                          <a:ea typeface="Roboto"/>
                          <a:cs typeface="Roboto"/>
                          <a:sym typeface="Roboto"/>
                        </a:rPr>
                        <a:t>Early 2020</a:t>
                      </a:r>
                      <a:endParaRPr b="1" sz="1800">
                        <a:solidFill>
                          <a:srgbClr val="FFFFFF"/>
                        </a:solidFill>
                        <a:latin typeface="Roboto"/>
                        <a:ea typeface="Roboto"/>
                        <a:cs typeface="Roboto"/>
                        <a:sym typeface="Roboto"/>
                      </a:endParaRPr>
                    </a:p>
                    <a:p>
                      <a:pPr indent="0" lvl="0" marL="0" rtl="0" algn="ctr">
                        <a:spcBef>
                          <a:spcPts val="0"/>
                        </a:spcBef>
                        <a:spcAft>
                          <a:spcPts val="0"/>
                        </a:spcAft>
                        <a:buNone/>
                      </a:pPr>
                      <a:r>
                        <a:rPr b="1" lang="id" sz="1800">
                          <a:solidFill>
                            <a:srgbClr val="FFFFFF"/>
                          </a:solidFill>
                          <a:latin typeface="Roboto"/>
                          <a:ea typeface="Roboto"/>
                          <a:cs typeface="Roboto"/>
                          <a:sym typeface="Roboto"/>
                        </a:rPr>
                        <a:t>Adj R^2</a:t>
                      </a:r>
                      <a:endParaRPr b="1" sz="18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id" sz="1800">
                          <a:solidFill>
                            <a:schemeClr val="lt2"/>
                          </a:solidFill>
                          <a:latin typeface="Roboto"/>
                          <a:ea typeface="Roboto"/>
                          <a:cs typeface="Roboto"/>
                          <a:sym typeface="Roboto"/>
                        </a:rPr>
                        <a:t>Late 2020</a:t>
                      </a:r>
                      <a:endParaRPr b="1" sz="1800">
                        <a:solidFill>
                          <a:schemeClr val="lt2"/>
                        </a:solidFill>
                        <a:latin typeface="Roboto"/>
                        <a:ea typeface="Roboto"/>
                        <a:cs typeface="Roboto"/>
                        <a:sym typeface="Roboto"/>
                      </a:endParaRPr>
                    </a:p>
                    <a:p>
                      <a:pPr indent="0" lvl="0" marL="0" rtl="0" algn="ctr">
                        <a:spcBef>
                          <a:spcPts val="0"/>
                        </a:spcBef>
                        <a:spcAft>
                          <a:spcPts val="0"/>
                        </a:spcAft>
                        <a:buNone/>
                      </a:pPr>
                      <a:r>
                        <a:rPr b="1" lang="id" sz="1800">
                          <a:solidFill>
                            <a:schemeClr val="lt2"/>
                          </a:solidFill>
                          <a:latin typeface="Roboto"/>
                          <a:ea typeface="Roboto"/>
                          <a:cs typeface="Roboto"/>
                          <a:sym typeface="Roboto"/>
                        </a:rPr>
                        <a:t>Adj R^2</a:t>
                      </a:r>
                      <a:endParaRPr b="1" sz="1800">
                        <a:solidFill>
                          <a:schemeClr val="lt2"/>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r>
              <a:tr h="689275">
                <a:tc>
                  <a:txBody>
                    <a:bodyPr/>
                    <a:lstStyle/>
                    <a:p>
                      <a:pPr indent="0" lvl="0" marL="0" rtl="0" algn="ctr">
                        <a:spcBef>
                          <a:spcPts val="0"/>
                        </a:spcBef>
                        <a:spcAft>
                          <a:spcPts val="0"/>
                        </a:spcAft>
                        <a:buNone/>
                      </a:pPr>
                      <a:r>
                        <a:rPr b="1" lang="id" sz="1800">
                          <a:solidFill>
                            <a:schemeClr val="dk1"/>
                          </a:solidFill>
                          <a:latin typeface="Roboto"/>
                          <a:ea typeface="Roboto"/>
                          <a:cs typeface="Roboto"/>
                          <a:sym typeface="Roboto"/>
                        </a:rPr>
                        <a:t>GIC Sub Industry Classifierrs</a:t>
                      </a:r>
                      <a:endParaRPr b="1" sz="1800">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sz="2300">
                          <a:latin typeface="Roboto"/>
                          <a:ea typeface="Roboto"/>
                          <a:cs typeface="Roboto"/>
                          <a:sym typeface="Roboto"/>
                        </a:rPr>
                        <a:t>0.156</a:t>
                      </a:r>
                      <a:endParaRPr b="1" sz="2300">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sz="2300">
                          <a:latin typeface="Roboto"/>
                          <a:ea typeface="Roboto"/>
                          <a:cs typeface="Roboto"/>
                          <a:sym typeface="Roboto"/>
                        </a:rPr>
                        <a:t>0.179</a:t>
                      </a:r>
                      <a:endParaRPr b="1" sz="2300">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r h="822575">
                <a:tc>
                  <a:txBody>
                    <a:bodyPr/>
                    <a:lstStyle/>
                    <a:p>
                      <a:pPr indent="0" lvl="0" marL="0" rtl="0" algn="ctr">
                        <a:spcBef>
                          <a:spcPts val="0"/>
                        </a:spcBef>
                        <a:spcAft>
                          <a:spcPts val="0"/>
                        </a:spcAft>
                        <a:buNone/>
                      </a:pPr>
                      <a:r>
                        <a:rPr b="1" lang="id" sz="1800">
                          <a:solidFill>
                            <a:schemeClr val="dk1"/>
                          </a:solidFill>
                          <a:latin typeface="Roboto"/>
                          <a:ea typeface="Roboto"/>
                          <a:cs typeface="Roboto"/>
                          <a:sym typeface="Roboto"/>
                        </a:rPr>
                        <a:t>Metrics &amp; Ratios</a:t>
                      </a:r>
                      <a:endParaRPr b="1" sz="1800">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sz="2300">
                          <a:latin typeface="Roboto"/>
                          <a:ea typeface="Roboto"/>
                          <a:cs typeface="Roboto"/>
                          <a:sym typeface="Roboto"/>
                        </a:rPr>
                        <a:t>0.182</a:t>
                      </a:r>
                      <a:endParaRPr b="1" sz="2300">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sz="2300">
                          <a:latin typeface="Roboto"/>
                          <a:ea typeface="Roboto"/>
                          <a:cs typeface="Roboto"/>
                          <a:sym typeface="Roboto"/>
                        </a:rPr>
                        <a:t>0.107</a:t>
                      </a:r>
                      <a:endParaRPr b="1" sz="2300">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28575">
                      <a:solidFill>
                        <a:schemeClr val="accent6"/>
                      </a:solidFill>
                      <a:prstDash val="dot"/>
                      <a:round/>
                      <a:headEnd len="sm" w="sm" type="none"/>
                      <a:tailEnd len="sm" w="sm" type="none"/>
                    </a:lnB>
                    <a:solidFill>
                      <a:schemeClr val="lt1"/>
                    </a:solidFill>
                  </a:tcPr>
                </a:tc>
              </a:tr>
              <a:tr h="752850">
                <a:tc>
                  <a:txBody>
                    <a:bodyPr/>
                    <a:lstStyle/>
                    <a:p>
                      <a:pPr indent="0" lvl="0" marL="0" rtl="0" algn="ctr">
                        <a:spcBef>
                          <a:spcPts val="0"/>
                        </a:spcBef>
                        <a:spcAft>
                          <a:spcPts val="0"/>
                        </a:spcAft>
                        <a:buNone/>
                      </a:pPr>
                      <a:r>
                        <a:rPr b="1" lang="id" sz="1800">
                          <a:solidFill>
                            <a:schemeClr val="dk1"/>
                          </a:solidFill>
                          <a:latin typeface="Roboto"/>
                          <a:ea typeface="Roboto"/>
                          <a:cs typeface="Roboto"/>
                          <a:sym typeface="Roboto"/>
                        </a:rPr>
                        <a:t>GIC Sub Industry Classifierrs</a:t>
                      </a:r>
                      <a:endParaRPr b="1" sz="1800">
                        <a:solidFill>
                          <a:schemeClr val="dk1"/>
                        </a:solidFill>
                        <a:latin typeface="Roboto"/>
                        <a:ea typeface="Roboto"/>
                        <a:cs typeface="Roboto"/>
                        <a:sym typeface="Roboto"/>
                      </a:endParaRPr>
                    </a:p>
                    <a:p>
                      <a:pPr indent="0" lvl="0" marL="0" rtl="0" algn="ctr">
                        <a:spcBef>
                          <a:spcPts val="0"/>
                        </a:spcBef>
                        <a:spcAft>
                          <a:spcPts val="0"/>
                        </a:spcAft>
                        <a:buNone/>
                      </a:pPr>
                      <a:r>
                        <a:rPr b="1" lang="id" sz="1800">
                          <a:solidFill>
                            <a:schemeClr val="dk1"/>
                          </a:solidFill>
                          <a:latin typeface="Roboto"/>
                          <a:ea typeface="Roboto"/>
                          <a:cs typeface="Roboto"/>
                          <a:sym typeface="Roboto"/>
                        </a:rPr>
                        <a:t>Metrics &amp; Ratios</a:t>
                      </a:r>
                      <a:endParaRPr b="1" sz="1800">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sz="2300">
                          <a:latin typeface="Roboto"/>
                          <a:ea typeface="Roboto"/>
                          <a:cs typeface="Roboto"/>
                          <a:sym typeface="Roboto"/>
                        </a:rPr>
                        <a:t>0.218</a:t>
                      </a:r>
                      <a:endParaRPr b="1" sz="2300">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28575">
                      <a:solidFill>
                        <a:schemeClr val="accent6"/>
                      </a:solidFill>
                      <a:prstDash val="dot"/>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sz="2300" u="sng">
                          <a:latin typeface="Roboto"/>
                          <a:ea typeface="Roboto"/>
                          <a:cs typeface="Roboto"/>
                          <a:sym typeface="Roboto"/>
                        </a:rPr>
                        <a:t>0.258</a:t>
                      </a:r>
                      <a:endParaRPr b="1" sz="2300" u="sng">
                        <a:latin typeface="Roboto"/>
                        <a:ea typeface="Roboto"/>
                        <a:cs typeface="Roboto"/>
                        <a:sym typeface="Roboto"/>
                      </a:endParaRPr>
                    </a:p>
                  </a:txBody>
                  <a:tcPr marT="91425" marB="91425" marR="91425" marL="91425" anchor="ctr">
                    <a:lnL cap="flat" cmpd="sng" w="28575">
                      <a:solidFill>
                        <a:schemeClr val="accent6"/>
                      </a:solidFill>
                      <a:prstDash val="dot"/>
                      <a:round/>
                      <a:headEnd len="sm" w="sm" type="none"/>
                      <a:tailEnd len="sm" w="sm" type="none"/>
                    </a:lnL>
                    <a:lnR cap="flat" cmpd="sng" w="28575">
                      <a:solidFill>
                        <a:schemeClr val="accent6"/>
                      </a:solidFill>
                      <a:prstDash val="dot"/>
                      <a:round/>
                      <a:headEnd len="sm" w="sm" type="none"/>
                      <a:tailEnd len="sm" w="sm" type="none"/>
                    </a:lnR>
                    <a:lnT cap="flat" cmpd="sng" w="28575">
                      <a:solidFill>
                        <a:schemeClr val="accent6"/>
                      </a:solidFill>
                      <a:prstDash val="dot"/>
                      <a:round/>
                      <a:headEnd len="sm" w="sm" type="none"/>
                      <a:tailEnd len="sm" w="sm" type="none"/>
                    </a:lnT>
                    <a:lnB cap="flat" cmpd="sng" w="28575">
                      <a:solidFill>
                        <a:schemeClr val="accent6"/>
                      </a:solidFill>
                      <a:prstDash val="dot"/>
                      <a:round/>
                      <a:headEnd len="sm" w="sm" type="none"/>
                      <a:tailEnd len="sm" w="sm" type="none"/>
                    </a:lnB>
                    <a:solidFill>
                      <a:schemeClr val="lt1"/>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51"/>
          <p:cNvSpPr txBox="1"/>
          <p:nvPr>
            <p:ph idx="1" type="subTitle"/>
          </p:nvPr>
        </p:nvSpPr>
        <p:spPr>
          <a:xfrm>
            <a:off x="647050" y="3341400"/>
            <a:ext cx="27354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To control for Multiple Variable Testing and avoid Data Mining in the fi</a:t>
            </a:r>
            <a:r>
              <a:rPr lang="id"/>
              <a:t>nancial sense </a:t>
            </a:r>
            <a:endParaRPr/>
          </a:p>
        </p:txBody>
      </p:sp>
      <p:sp>
        <p:nvSpPr>
          <p:cNvPr id="1128" name="Google Shape;1128;p51"/>
          <p:cNvSpPr txBox="1"/>
          <p:nvPr>
            <p:ph type="title"/>
          </p:nvPr>
        </p:nvSpPr>
        <p:spPr>
          <a:xfrm>
            <a:off x="779675" y="2286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Future Improvements</a:t>
            </a:r>
            <a:endParaRPr/>
          </a:p>
        </p:txBody>
      </p:sp>
      <p:sp>
        <p:nvSpPr>
          <p:cNvPr id="1129" name="Google Shape;1129;p51"/>
          <p:cNvSpPr txBox="1"/>
          <p:nvPr>
            <p:ph idx="2" type="title"/>
          </p:nvPr>
        </p:nvSpPr>
        <p:spPr>
          <a:xfrm>
            <a:off x="834350" y="2361967"/>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Holm-Bonferroni Method</a:t>
            </a:r>
            <a:endParaRPr/>
          </a:p>
        </p:txBody>
      </p:sp>
      <p:sp>
        <p:nvSpPr>
          <p:cNvPr id="1130" name="Google Shape;1130;p51"/>
          <p:cNvSpPr txBox="1"/>
          <p:nvPr>
            <p:ph idx="5" type="title"/>
          </p:nvPr>
        </p:nvSpPr>
        <p:spPr>
          <a:xfrm>
            <a:off x="3467850" y="2361967"/>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Better Metrics and Ratios</a:t>
            </a:r>
            <a:endParaRPr/>
          </a:p>
        </p:txBody>
      </p:sp>
      <p:sp>
        <p:nvSpPr>
          <p:cNvPr id="1131" name="Google Shape;1131;p51"/>
          <p:cNvSpPr txBox="1"/>
          <p:nvPr>
            <p:ph idx="3" type="subTitle"/>
          </p:nvPr>
        </p:nvSpPr>
        <p:spPr>
          <a:xfrm>
            <a:off x="3441900" y="3341400"/>
            <a:ext cx="2412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Metrics and Ratios had the most predictive power. </a:t>
            </a:r>
            <a:endParaRPr/>
          </a:p>
        </p:txBody>
      </p:sp>
      <p:sp>
        <p:nvSpPr>
          <p:cNvPr id="1132" name="Google Shape;1132;p51"/>
          <p:cNvSpPr txBox="1"/>
          <p:nvPr>
            <p:ph idx="4" type="subTitle"/>
          </p:nvPr>
        </p:nvSpPr>
        <p:spPr>
          <a:xfrm>
            <a:off x="6171883" y="3341400"/>
            <a:ext cx="2735400" cy="12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Use a model instead of OLS that is more accurate but less </a:t>
            </a:r>
            <a:r>
              <a:rPr lang="id"/>
              <a:t>interpretable</a:t>
            </a:r>
            <a:r>
              <a:rPr lang="id"/>
              <a:t> </a:t>
            </a:r>
            <a:endParaRPr/>
          </a:p>
          <a:p>
            <a:pPr indent="0" lvl="0" marL="0" rtl="0" algn="ctr">
              <a:spcBef>
                <a:spcPts val="0"/>
              </a:spcBef>
              <a:spcAft>
                <a:spcPts val="0"/>
              </a:spcAft>
              <a:buNone/>
            </a:pPr>
            <a:r>
              <a:rPr lang="id"/>
              <a:t>(Ex. </a:t>
            </a:r>
            <a:r>
              <a:rPr lang="id"/>
              <a:t>Neural</a:t>
            </a:r>
            <a:r>
              <a:rPr lang="id"/>
              <a:t> Network with Lime)</a:t>
            </a:r>
            <a:endParaRPr/>
          </a:p>
        </p:txBody>
      </p:sp>
      <p:sp>
        <p:nvSpPr>
          <p:cNvPr id="1133" name="Google Shape;1133;p51"/>
          <p:cNvSpPr/>
          <p:nvPr/>
        </p:nvSpPr>
        <p:spPr>
          <a:xfrm>
            <a:off x="1495100" y="1230514"/>
            <a:ext cx="1039200" cy="1039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1"/>
          <p:cNvSpPr/>
          <p:nvPr/>
        </p:nvSpPr>
        <p:spPr>
          <a:xfrm>
            <a:off x="4128600" y="1230514"/>
            <a:ext cx="1039200" cy="1039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1"/>
          <p:cNvSpPr/>
          <p:nvPr/>
        </p:nvSpPr>
        <p:spPr>
          <a:xfrm>
            <a:off x="6943933" y="1230514"/>
            <a:ext cx="1039200" cy="10392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 name="Google Shape;1136;p51"/>
          <p:cNvGrpSpPr/>
          <p:nvPr/>
        </p:nvGrpSpPr>
        <p:grpSpPr>
          <a:xfrm>
            <a:off x="576828" y="855072"/>
            <a:ext cx="557920" cy="557728"/>
            <a:chOff x="1122400" y="1402350"/>
            <a:chExt cx="654375" cy="654150"/>
          </a:xfrm>
        </p:grpSpPr>
        <p:sp>
          <p:nvSpPr>
            <p:cNvPr id="1137" name="Google Shape;1137;p5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51"/>
          <p:cNvGrpSpPr/>
          <p:nvPr/>
        </p:nvGrpSpPr>
        <p:grpSpPr>
          <a:xfrm>
            <a:off x="7569903" y="4585772"/>
            <a:ext cx="557920" cy="557728"/>
            <a:chOff x="1122400" y="1402350"/>
            <a:chExt cx="654375" cy="654150"/>
          </a:xfrm>
        </p:grpSpPr>
        <p:sp>
          <p:nvSpPr>
            <p:cNvPr id="1149" name="Google Shape;1149;p5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51"/>
          <p:cNvGrpSpPr/>
          <p:nvPr/>
        </p:nvGrpSpPr>
        <p:grpSpPr>
          <a:xfrm>
            <a:off x="1787712" y="1524148"/>
            <a:ext cx="453980" cy="451948"/>
            <a:chOff x="-18645175" y="3334200"/>
            <a:chExt cx="307200" cy="305825"/>
          </a:xfrm>
        </p:grpSpPr>
        <p:sp>
          <p:nvSpPr>
            <p:cNvPr id="1161" name="Google Shape;1161;p5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 name="Google Shape;1166;p51"/>
          <p:cNvSpPr/>
          <p:nvPr/>
        </p:nvSpPr>
        <p:spPr>
          <a:xfrm>
            <a:off x="7236538" y="1524885"/>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7" name="Google Shape;1167;p51"/>
          <p:cNvGrpSpPr/>
          <p:nvPr/>
        </p:nvGrpSpPr>
        <p:grpSpPr>
          <a:xfrm>
            <a:off x="4409968" y="1526319"/>
            <a:ext cx="450507" cy="447589"/>
            <a:chOff x="-15296200" y="3326900"/>
            <a:chExt cx="304850" cy="302875"/>
          </a:xfrm>
        </p:grpSpPr>
        <p:sp>
          <p:nvSpPr>
            <p:cNvPr id="1168" name="Google Shape;1168;p5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51"/>
          <p:cNvSpPr txBox="1"/>
          <p:nvPr>
            <p:ph idx="6" type="title"/>
          </p:nvPr>
        </p:nvSpPr>
        <p:spPr>
          <a:xfrm>
            <a:off x="6283183" y="2361967"/>
            <a:ext cx="236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Use Different Model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52"/>
          <p:cNvSpPr/>
          <p:nvPr/>
        </p:nvSpPr>
        <p:spPr>
          <a:xfrm>
            <a:off x="4634350" y="266625"/>
            <a:ext cx="4437000" cy="443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2"/>
          <p:cNvSpPr txBox="1"/>
          <p:nvPr>
            <p:ph idx="2" type="title"/>
          </p:nvPr>
        </p:nvSpPr>
        <p:spPr>
          <a:xfrm>
            <a:off x="243850" y="3468409"/>
            <a:ext cx="271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4000"/>
              <a:t>Questions?</a:t>
            </a:r>
            <a:endParaRPr sz="4000"/>
          </a:p>
        </p:txBody>
      </p:sp>
      <p:sp>
        <p:nvSpPr>
          <p:cNvPr id="1180" name="Google Shape;1180;p52"/>
          <p:cNvSpPr txBox="1"/>
          <p:nvPr>
            <p:ph type="title"/>
          </p:nvPr>
        </p:nvSpPr>
        <p:spPr>
          <a:xfrm>
            <a:off x="269200" y="1640775"/>
            <a:ext cx="266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4000"/>
              <a:t>Thank You!</a:t>
            </a:r>
            <a:endParaRPr sz="4000"/>
          </a:p>
        </p:txBody>
      </p:sp>
      <p:grpSp>
        <p:nvGrpSpPr>
          <p:cNvPr id="1181" name="Google Shape;1181;p52"/>
          <p:cNvGrpSpPr/>
          <p:nvPr/>
        </p:nvGrpSpPr>
        <p:grpSpPr>
          <a:xfrm>
            <a:off x="459629" y="369529"/>
            <a:ext cx="576177" cy="576044"/>
            <a:chOff x="1122400" y="1402350"/>
            <a:chExt cx="654375" cy="654150"/>
          </a:xfrm>
        </p:grpSpPr>
        <p:sp>
          <p:nvSpPr>
            <p:cNvPr id="1182" name="Google Shape;1182;p5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93" name="Google Shape;1193;p52"/>
          <p:cNvPicPr preferRelativeResize="0"/>
          <p:nvPr/>
        </p:nvPicPr>
        <p:blipFill rotWithShape="1">
          <a:blip r:embed="rId3">
            <a:alphaModFix/>
          </a:blip>
          <a:srcRect b="0" l="7202" r="32374" t="0"/>
          <a:stretch/>
        </p:blipFill>
        <p:spPr>
          <a:xfrm>
            <a:off x="4996750" y="612825"/>
            <a:ext cx="3712200" cy="3744600"/>
          </a:xfrm>
          <a:prstGeom prst="ellipse">
            <a:avLst/>
          </a:prstGeom>
          <a:noFill/>
          <a:ln>
            <a:noFill/>
          </a:ln>
        </p:spPr>
      </p:pic>
      <p:grpSp>
        <p:nvGrpSpPr>
          <p:cNvPr id="1194" name="Google Shape;1194;p52"/>
          <p:cNvGrpSpPr/>
          <p:nvPr/>
        </p:nvGrpSpPr>
        <p:grpSpPr>
          <a:xfrm>
            <a:off x="3211773" y="2917329"/>
            <a:ext cx="1212855" cy="1199981"/>
            <a:chOff x="581525" y="3254850"/>
            <a:chExt cx="297750" cy="294575"/>
          </a:xfrm>
        </p:grpSpPr>
        <p:sp>
          <p:nvSpPr>
            <p:cNvPr id="1195" name="Google Shape;1195;p5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52"/>
          <p:cNvGrpSpPr/>
          <p:nvPr/>
        </p:nvGrpSpPr>
        <p:grpSpPr>
          <a:xfrm>
            <a:off x="3211771" y="1422543"/>
            <a:ext cx="754421" cy="836526"/>
            <a:chOff x="3300325" y="249875"/>
            <a:chExt cx="433725" cy="480900"/>
          </a:xfrm>
        </p:grpSpPr>
        <p:sp>
          <p:nvSpPr>
            <p:cNvPr id="1199" name="Google Shape;1199;p5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0" name="Google Shape;1200;p5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1" name="Google Shape;1201;p5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2" name="Google Shape;1202;p5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3" name="Google Shape;1203;p5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04" name="Google Shape;1204;p5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1205" name="Google Shape;1205;p52"/>
          <p:cNvPicPr preferRelativeResize="0"/>
          <p:nvPr/>
        </p:nvPicPr>
        <p:blipFill rotWithShape="1">
          <a:blip r:embed="rId4">
            <a:alphaModFix/>
          </a:blip>
          <a:srcRect b="29744" l="6363" r="2991" t="11192"/>
          <a:stretch/>
        </p:blipFill>
        <p:spPr>
          <a:xfrm>
            <a:off x="4916200" y="591825"/>
            <a:ext cx="3873300" cy="3786600"/>
          </a:xfrm>
          <a:prstGeom prst="flowChartConnector">
            <a:avLst/>
          </a:prstGeom>
          <a:noFill/>
          <a:ln>
            <a:noFill/>
          </a:ln>
        </p:spPr>
      </p:pic>
      <p:grpSp>
        <p:nvGrpSpPr>
          <p:cNvPr id="1206" name="Google Shape;1206;p52"/>
          <p:cNvGrpSpPr/>
          <p:nvPr/>
        </p:nvGrpSpPr>
        <p:grpSpPr>
          <a:xfrm>
            <a:off x="5201724" y="3580353"/>
            <a:ext cx="1026714" cy="1026427"/>
            <a:chOff x="1122400" y="1402350"/>
            <a:chExt cx="654375" cy="654150"/>
          </a:xfrm>
        </p:grpSpPr>
        <p:sp>
          <p:nvSpPr>
            <p:cNvPr id="1207" name="Google Shape;1207;p5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sp>
          <p:nvSpPr>
            <p:cNvPr id="1208" name="Google Shape;1208;p5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sp>
          <p:nvSpPr>
            <p:cNvPr id="1209" name="Google Shape;1209;p5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sp>
          <p:nvSpPr>
            <p:cNvPr id="1210" name="Google Shape;1210;p5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sp>
          <p:nvSpPr>
            <p:cNvPr id="1211" name="Google Shape;1211;p5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sp>
          <p:nvSpPr>
            <p:cNvPr id="1212" name="Google Shape;1212;p5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sp>
          <p:nvSpPr>
            <p:cNvPr id="1213" name="Google Shape;1213;p5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sp>
          <p:nvSpPr>
            <p:cNvPr id="1214" name="Google Shape;1214;p5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sp>
          <p:nvSpPr>
            <p:cNvPr id="1215" name="Google Shape;1215;p5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sp>
          <p:nvSpPr>
            <p:cNvPr id="1216" name="Google Shape;1216;p5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sp>
          <p:nvSpPr>
            <p:cNvPr id="1217" name="Google Shape;1217;p5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0"/>
          <p:cNvSpPr/>
          <p:nvPr/>
        </p:nvSpPr>
        <p:spPr>
          <a:xfrm>
            <a:off x="5281900" y="-225600"/>
            <a:ext cx="5298600" cy="5298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30"/>
          <p:cNvPicPr preferRelativeResize="0"/>
          <p:nvPr/>
        </p:nvPicPr>
        <p:blipFill rotWithShape="1">
          <a:blip r:embed="rId3">
            <a:alphaModFix/>
          </a:blip>
          <a:srcRect b="1912" l="853" r="34458" t="0"/>
          <a:stretch/>
        </p:blipFill>
        <p:spPr>
          <a:xfrm>
            <a:off x="5564700" y="31650"/>
            <a:ext cx="4864800" cy="4784100"/>
          </a:xfrm>
          <a:prstGeom prst="ellipse">
            <a:avLst/>
          </a:prstGeom>
          <a:noFill/>
          <a:ln>
            <a:noFill/>
          </a:ln>
        </p:spPr>
      </p:pic>
      <p:sp>
        <p:nvSpPr>
          <p:cNvPr id="327" name="Google Shape;327;p30"/>
          <p:cNvSpPr txBox="1"/>
          <p:nvPr>
            <p:ph idx="2" type="title"/>
          </p:nvPr>
        </p:nvSpPr>
        <p:spPr>
          <a:xfrm>
            <a:off x="1825300" y="1564663"/>
            <a:ext cx="156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01</a:t>
            </a:r>
            <a:endParaRPr/>
          </a:p>
        </p:txBody>
      </p:sp>
      <p:sp>
        <p:nvSpPr>
          <p:cNvPr id="328" name="Google Shape;328;p30"/>
          <p:cNvSpPr txBox="1"/>
          <p:nvPr>
            <p:ph idx="1" type="subTitle"/>
          </p:nvPr>
        </p:nvSpPr>
        <p:spPr>
          <a:xfrm>
            <a:off x="1096000" y="2786238"/>
            <a:ext cx="3027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d" sz="2200"/>
              <a:t>Business Objectives</a:t>
            </a:r>
            <a:endParaRPr b="1" sz="2200"/>
          </a:p>
          <a:p>
            <a:pPr indent="0" lvl="0" marL="0" rtl="0" algn="ctr">
              <a:spcBef>
                <a:spcPts val="0"/>
              </a:spcBef>
              <a:spcAft>
                <a:spcPts val="0"/>
              </a:spcAft>
              <a:buNone/>
            </a:pPr>
            <a:r>
              <a:rPr b="1" lang="id" sz="2200"/>
              <a:t>Data</a:t>
            </a:r>
            <a:endParaRPr b="1" sz="2200"/>
          </a:p>
        </p:txBody>
      </p:sp>
      <p:sp>
        <p:nvSpPr>
          <p:cNvPr id="329" name="Google Shape;329;p30"/>
          <p:cNvSpPr txBox="1"/>
          <p:nvPr>
            <p:ph type="title"/>
          </p:nvPr>
        </p:nvSpPr>
        <p:spPr>
          <a:xfrm>
            <a:off x="647050" y="2137338"/>
            <a:ext cx="39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3700"/>
              <a:t>Introduction</a:t>
            </a:r>
            <a:endParaRPr sz="3700"/>
          </a:p>
        </p:txBody>
      </p:sp>
      <p:grpSp>
        <p:nvGrpSpPr>
          <p:cNvPr id="330" name="Google Shape;330;p30"/>
          <p:cNvGrpSpPr/>
          <p:nvPr/>
        </p:nvGrpSpPr>
        <p:grpSpPr>
          <a:xfrm>
            <a:off x="826537" y="3924675"/>
            <a:ext cx="269472" cy="269379"/>
            <a:chOff x="1122400" y="1402350"/>
            <a:chExt cx="654375" cy="654150"/>
          </a:xfrm>
        </p:grpSpPr>
        <p:sp>
          <p:nvSpPr>
            <p:cNvPr id="331" name="Google Shape;331;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30"/>
          <p:cNvGrpSpPr/>
          <p:nvPr/>
        </p:nvGrpSpPr>
        <p:grpSpPr>
          <a:xfrm>
            <a:off x="4077337" y="838600"/>
            <a:ext cx="269472" cy="269379"/>
            <a:chOff x="1122400" y="1402350"/>
            <a:chExt cx="654375" cy="654150"/>
          </a:xfrm>
        </p:grpSpPr>
        <p:sp>
          <p:nvSpPr>
            <p:cNvPr id="343" name="Google Shape;343;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30"/>
          <p:cNvGrpSpPr/>
          <p:nvPr/>
        </p:nvGrpSpPr>
        <p:grpSpPr>
          <a:xfrm>
            <a:off x="170712" y="182999"/>
            <a:ext cx="925286" cy="924968"/>
            <a:chOff x="1122400" y="1402350"/>
            <a:chExt cx="654375" cy="654150"/>
          </a:xfrm>
        </p:grpSpPr>
        <p:sp>
          <p:nvSpPr>
            <p:cNvPr id="355" name="Google Shape;355;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0"/>
          <p:cNvGrpSpPr/>
          <p:nvPr/>
        </p:nvGrpSpPr>
        <p:grpSpPr>
          <a:xfrm>
            <a:off x="6784721" y="-68458"/>
            <a:ext cx="694685" cy="694446"/>
            <a:chOff x="1122400" y="1402350"/>
            <a:chExt cx="654375" cy="654150"/>
          </a:xfrm>
        </p:grpSpPr>
        <p:sp>
          <p:nvSpPr>
            <p:cNvPr id="367" name="Google Shape;367;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30"/>
          <p:cNvGrpSpPr/>
          <p:nvPr/>
        </p:nvGrpSpPr>
        <p:grpSpPr>
          <a:xfrm>
            <a:off x="4399383" y="4121319"/>
            <a:ext cx="572905" cy="572708"/>
            <a:chOff x="1122400" y="1402350"/>
            <a:chExt cx="654375" cy="654150"/>
          </a:xfrm>
        </p:grpSpPr>
        <p:sp>
          <p:nvSpPr>
            <p:cNvPr id="379" name="Google Shape;379;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30"/>
          <p:cNvGrpSpPr/>
          <p:nvPr/>
        </p:nvGrpSpPr>
        <p:grpSpPr>
          <a:xfrm>
            <a:off x="3777704" y="3500673"/>
            <a:ext cx="1003549" cy="1003270"/>
            <a:chOff x="1122400" y="1402350"/>
            <a:chExt cx="654375" cy="654150"/>
          </a:xfrm>
        </p:grpSpPr>
        <p:sp>
          <p:nvSpPr>
            <p:cNvPr id="391" name="Google Shape;391;p30"/>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1"/>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4000"/>
              <a:t>Business Objective</a:t>
            </a:r>
            <a:endParaRPr sz="4000"/>
          </a:p>
          <a:p>
            <a:pPr indent="0" lvl="0" marL="0" rtl="0" algn="ctr">
              <a:spcBef>
                <a:spcPts val="0"/>
              </a:spcBef>
              <a:spcAft>
                <a:spcPts val="0"/>
              </a:spcAft>
              <a:buNone/>
            </a:pPr>
            <a:r>
              <a:t/>
            </a:r>
            <a:endParaRPr sz="4000"/>
          </a:p>
          <a:p>
            <a:pPr indent="0" lvl="0" marL="0" rtl="0" algn="ctr">
              <a:spcBef>
                <a:spcPts val="0"/>
              </a:spcBef>
              <a:spcAft>
                <a:spcPts val="0"/>
              </a:spcAft>
              <a:buNone/>
            </a:pPr>
            <a:r>
              <a:t/>
            </a:r>
            <a:endParaRPr sz="4000"/>
          </a:p>
        </p:txBody>
      </p:sp>
      <p:sp>
        <p:nvSpPr>
          <p:cNvPr id="407" name="Google Shape;407;p31"/>
          <p:cNvSpPr txBox="1"/>
          <p:nvPr>
            <p:ph idx="2" type="subTitle"/>
          </p:nvPr>
        </p:nvSpPr>
        <p:spPr>
          <a:xfrm>
            <a:off x="219125" y="1714375"/>
            <a:ext cx="8437200" cy="26151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id" sz="1800"/>
              <a:t>Determine the  most predictive industry classifier (GIC, SIC, NAICS)</a:t>
            </a:r>
            <a:endParaRPr sz="1800"/>
          </a:p>
          <a:p>
            <a:pPr indent="-342900" lvl="0" marL="457200" rtl="0" algn="l">
              <a:lnSpc>
                <a:spcPct val="200000"/>
              </a:lnSpc>
              <a:spcBef>
                <a:spcPts val="0"/>
              </a:spcBef>
              <a:spcAft>
                <a:spcPts val="0"/>
              </a:spcAft>
              <a:buSzPts val="1800"/>
              <a:buAutoNum type="arabicPeriod"/>
            </a:pPr>
            <a:r>
              <a:rPr lang="id" sz="1800"/>
              <a:t>Determine which industries where most and least affected/bounced back</a:t>
            </a:r>
            <a:endParaRPr sz="1800"/>
          </a:p>
          <a:p>
            <a:pPr indent="-342900" lvl="0" marL="457200" rtl="0" algn="l">
              <a:lnSpc>
                <a:spcPct val="200000"/>
              </a:lnSpc>
              <a:spcBef>
                <a:spcPts val="0"/>
              </a:spcBef>
              <a:spcAft>
                <a:spcPts val="0"/>
              </a:spcAft>
              <a:buSzPts val="1800"/>
              <a:buAutoNum type="arabicPeriod"/>
            </a:pPr>
            <a:r>
              <a:rPr lang="id" sz="1800"/>
              <a:t>Determine the most and least predictive stock metrics and ratios</a:t>
            </a:r>
            <a:endParaRPr sz="1800"/>
          </a:p>
          <a:p>
            <a:pPr indent="-342900" lvl="0" marL="457200" rtl="0" algn="l">
              <a:lnSpc>
                <a:spcPct val="200000"/>
              </a:lnSpc>
              <a:spcBef>
                <a:spcPts val="0"/>
              </a:spcBef>
              <a:spcAft>
                <a:spcPts val="0"/>
              </a:spcAft>
              <a:buSzPts val="1800"/>
              <a:buAutoNum type="arabicPeriod"/>
            </a:pPr>
            <a:r>
              <a:rPr lang="id" sz="1800"/>
              <a:t>Run a combined Linear Regression with metrics, ratios, and best classifier.</a:t>
            </a:r>
            <a:endParaRPr sz="1800"/>
          </a:p>
        </p:txBody>
      </p:sp>
      <p:grpSp>
        <p:nvGrpSpPr>
          <p:cNvPr id="408" name="Google Shape;408;p31"/>
          <p:cNvGrpSpPr/>
          <p:nvPr/>
        </p:nvGrpSpPr>
        <p:grpSpPr>
          <a:xfrm>
            <a:off x="46547" y="87571"/>
            <a:ext cx="557855" cy="557663"/>
            <a:chOff x="1122400" y="1402350"/>
            <a:chExt cx="654375" cy="654150"/>
          </a:xfrm>
        </p:grpSpPr>
        <p:sp>
          <p:nvSpPr>
            <p:cNvPr id="409" name="Google Shape;409;p3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31"/>
          <p:cNvGrpSpPr/>
          <p:nvPr/>
        </p:nvGrpSpPr>
        <p:grpSpPr>
          <a:xfrm>
            <a:off x="8539497" y="4424796"/>
            <a:ext cx="557855" cy="557663"/>
            <a:chOff x="1122400" y="1402350"/>
            <a:chExt cx="654375" cy="654150"/>
          </a:xfrm>
        </p:grpSpPr>
        <p:sp>
          <p:nvSpPr>
            <p:cNvPr id="421" name="Google Shape;421;p31"/>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31"/>
          <p:cNvGrpSpPr/>
          <p:nvPr/>
        </p:nvGrpSpPr>
        <p:grpSpPr>
          <a:xfrm>
            <a:off x="7856968" y="807541"/>
            <a:ext cx="1155055" cy="1157974"/>
            <a:chOff x="-1591550" y="3597475"/>
            <a:chExt cx="293825" cy="294575"/>
          </a:xfrm>
        </p:grpSpPr>
        <p:sp>
          <p:nvSpPr>
            <p:cNvPr id="433" name="Google Shape;433;p3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2"/>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4000"/>
              <a:t>Data</a:t>
            </a:r>
            <a:endParaRPr sz="4000"/>
          </a:p>
        </p:txBody>
      </p:sp>
      <p:sp>
        <p:nvSpPr>
          <p:cNvPr id="441" name="Google Shape;441;p32"/>
          <p:cNvSpPr txBox="1"/>
          <p:nvPr>
            <p:ph idx="2" type="subTitle"/>
          </p:nvPr>
        </p:nvSpPr>
        <p:spPr>
          <a:xfrm>
            <a:off x="452000" y="1536850"/>
            <a:ext cx="8437200" cy="29001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id" sz="1800"/>
              <a:t>Copustats data from Wharton Research Data Services (WRDS) </a:t>
            </a:r>
            <a:endParaRPr sz="1800"/>
          </a:p>
          <a:p>
            <a:pPr indent="-342900" lvl="0" marL="457200" rtl="0" algn="l">
              <a:lnSpc>
                <a:spcPct val="200000"/>
              </a:lnSpc>
              <a:spcBef>
                <a:spcPts val="0"/>
              </a:spcBef>
              <a:spcAft>
                <a:spcPts val="0"/>
              </a:spcAft>
              <a:buSzPts val="1800"/>
              <a:buChar char="●"/>
            </a:pPr>
            <a:r>
              <a:rPr lang="id" sz="1800"/>
              <a:t>Stock on the Russel 3000</a:t>
            </a:r>
            <a:endParaRPr sz="1800"/>
          </a:p>
          <a:p>
            <a:pPr indent="-342900" lvl="0" marL="457200" rtl="0" algn="l">
              <a:lnSpc>
                <a:spcPct val="200000"/>
              </a:lnSpc>
              <a:spcBef>
                <a:spcPts val="0"/>
              </a:spcBef>
              <a:spcAft>
                <a:spcPts val="0"/>
              </a:spcAft>
              <a:buSzPts val="1800"/>
              <a:buChar char="●"/>
            </a:pPr>
            <a:r>
              <a:rPr lang="id" sz="1800"/>
              <a:t>Metric data from fiscal year 2019</a:t>
            </a:r>
            <a:endParaRPr sz="1800"/>
          </a:p>
          <a:p>
            <a:pPr indent="-342900" lvl="0" marL="457200" rtl="0" algn="l">
              <a:lnSpc>
                <a:spcPct val="200000"/>
              </a:lnSpc>
              <a:spcBef>
                <a:spcPts val="0"/>
              </a:spcBef>
              <a:spcAft>
                <a:spcPts val="0"/>
              </a:spcAft>
              <a:buSzPts val="1800"/>
              <a:buChar char="●"/>
            </a:pPr>
            <a:r>
              <a:rPr lang="id" sz="1800"/>
              <a:t>Classification data from fiscal year 2019</a:t>
            </a:r>
            <a:endParaRPr sz="1800"/>
          </a:p>
          <a:p>
            <a:pPr indent="-342900" lvl="0" marL="457200" rtl="0" algn="l">
              <a:lnSpc>
                <a:spcPct val="200000"/>
              </a:lnSpc>
              <a:spcBef>
                <a:spcPts val="0"/>
              </a:spcBef>
              <a:spcAft>
                <a:spcPts val="0"/>
              </a:spcAft>
              <a:buSzPts val="1800"/>
              <a:buChar char="●"/>
            </a:pPr>
            <a:r>
              <a:rPr lang="id" sz="1800"/>
              <a:t>Return data from fiscal year 2020</a:t>
            </a:r>
            <a:endParaRPr sz="1800"/>
          </a:p>
        </p:txBody>
      </p:sp>
      <p:grpSp>
        <p:nvGrpSpPr>
          <p:cNvPr id="442" name="Google Shape;442;p32"/>
          <p:cNvGrpSpPr/>
          <p:nvPr/>
        </p:nvGrpSpPr>
        <p:grpSpPr>
          <a:xfrm>
            <a:off x="46547" y="87571"/>
            <a:ext cx="557855" cy="557663"/>
            <a:chOff x="1122400" y="1402350"/>
            <a:chExt cx="654375" cy="654150"/>
          </a:xfrm>
        </p:grpSpPr>
        <p:sp>
          <p:nvSpPr>
            <p:cNvPr id="443" name="Google Shape;443;p3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32"/>
          <p:cNvGrpSpPr/>
          <p:nvPr/>
        </p:nvGrpSpPr>
        <p:grpSpPr>
          <a:xfrm>
            <a:off x="8539497" y="4424796"/>
            <a:ext cx="557855" cy="557663"/>
            <a:chOff x="1122400" y="1402350"/>
            <a:chExt cx="654375" cy="654150"/>
          </a:xfrm>
        </p:grpSpPr>
        <p:sp>
          <p:nvSpPr>
            <p:cNvPr id="455" name="Google Shape;455;p32"/>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32"/>
          <p:cNvGrpSpPr/>
          <p:nvPr/>
        </p:nvGrpSpPr>
        <p:grpSpPr>
          <a:xfrm>
            <a:off x="7642825" y="645252"/>
            <a:ext cx="743281" cy="745102"/>
            <a:chOff x="-3771675" y="3971775"/>
            <a:chExt cx="291300" cy="292025"/>
          </a:xfrm>
        </p:grpSpPr>
        <p:sp>
          <p:nvSpPr>
            <p:cNvPr id="467" name="Google Shape;467;p3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2" name="Google Shape;472;p32"/>
          <p:cNvPicPr preferRelativeResize="0"/>
          <p:nvPr/>
        </p:nvPicPr>
        <p:blipFill rotWithShape="1">
          <a:blip r:embed="rId3">
            <a:alphaModFix/>
          </a:blip>
          <a:srcRect b="0" l="0" r="-16279" t="-31769"/>
          <a:stretch/>
        </p:blipFill>
        <p:spPr>
          <a:xfrm>
            <a:off x="6129475" y="2528898"/>
            <a:ext cx="2604000" cy="1475400"/>
          </a:xfrm>
          <a:prstGeom prst="cube">
            <a:avLst>
              <a:gd fmla="val 25000"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3"/>
          <p:cNvSpPr txBox="1"/>
          <p:nvPr>
            <p:ph idx="2" type="title"/>
          </p:nvPr>
        </p:nvSpPr>
        <p:spPr>
          <a:xfrm>
            <a:off x="5750250" y="1564638"/>
            <a:ext cx="1568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d"/>
              <a:t>02</a:t>
            </a:r>
            <a:endParaRPr/>
          </a:p>
        </p:txBody>
      </p:sp>
      <p:sp>
        <p:nvSpPr>
          <p:cNvPr id="478" name="Google Shape;478;p33"/>
          <p:cNvSpPr/>
          <p:nvPr/>
        </p:nvSpPr>
        <p:spPr>
          <a:xfrm>
            <a:off x="532700" y="898875"/>
            <a:ext cx="3592200" cy="3592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txBox="1"/>
          <p:nvPr>
            <p:ph idx="1" type="subTitle"/>
          </p:nvPr>
        </p:nvSpPr>
        <p:spPr>
          <a:xfrm>
            <a:off x="5020950" y="3115322"/>
            <a:ext cx="3027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id" sz="2400"/>
              <a:t>GIC, SIC, NAICS</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p:txBody>
      </p:sp>
      <p:sp>
        <p:nvSpPr>
          <p:cNvPr id="480" name="Google Shape;480;p33"/>
          <p:cNvSpPr txBox="1"/>
          <p:nvPr>
            <p:ph type="title"/>
          </p:nvPr>
        </p:nvSpPr>
        <p:spPr>
          <a:xfrm>
            <a:off x="4572000" y="2137338"/>
            <a:ext cx="3924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4000"/>
              <a:t>Industry Classifier</a:t>
            </a:r>
            <a:endParaRPr sz="4000"/>
          </a:p>
          <a:p>
            <a:pPr indent="0" lvl="0" marL="0" rtl="0" algn="ctr">
              <a:spcBef>
                <a:spcPts val="0"/>
              </a:spcBef>
              <a:spcAft>
                <a:spcPts val="0"/>
              </a:spcAft>
              <a:buNone/>
            </a:pPr>
            <a:r>
              <a:t/>
            </a:r>
            <a:endParaRPr sz="4000"/>
          </a:p>
          <a:p>
            <a:pPr indent="0" lvl="0" marL="0" rtl="0" algn="ctr">
              <a:spcBef>
                <a:spcPts val="0"/>
              </a:spcBef>
              <a:spcAft>
                <a:spcPts val="0"/>
              </a:spcAft>
              <a:buNone/>
            </a:pPr>
            <a:r>
              <a:t/>
            </a:r>
            <a:endParaRPr sz="4000"/>
          </a:p>
        </p:txBody>
      </p:sp>
      <p:grpSp>
        <p:nvGrpSpPr>
          <p:cNvPr id="481" name="Google Shape;481;p33"/>
          <p:cNvGrpSpPr/>
          <p:nvPr/>
        </p:nvGrpSpPr>
        <p:grpSpPr>
          <a:xfrm>
            <a:off x="8091647" y="380996"/>
            <a:ext cx="557855" cy="557663"/>
            <a:chOff x="1122400" y="1402350"/>
            <a:chExt cx="654375" cy="654150"/>
          </a:xfrm>
        </p:grpSpPr>
        <p:sp>
          <p:nvSpPr>
            <p:cNvPr id="482" name="Google Shape;482;p3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33"/>
          <p:cNvGrpSpPr/>
          <p:nvPr/>
        </p:nvGrpSpPr>
        <p:grpSpPr>
          <a:xfrm>
            <a:off x="4644228" y="4327094"/>
            <a:ext cx="376724" cy="376529"/>
            <a:chOff x="1122400" y="1402350"/>
            <a:chExt cx="654375" cy="654150"/>
          </a:xfrm>
        </p:grpSpPr>
        <p:sp>
          <p:nvSpPr>
            <p:cNvPr id="494" name="Google Shape;494;p3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5" name="Google Shape;505;p33"/>
          <p:cNvPicPr preferRelativeResize="0"/>
          <p:nvPr/>
        </p:nvPicPr>
        <p:blipFill rotWithShape="1">
          <a:blip r:embed="rId3">
            <a:alphaModFix/>
          </a:blip>
          <a:srcRect b="6838" l="17944" r="17944" t="0"/>
          <a:stretch/>
        </p:blipFill>
        <p:spPr>
          <a:xfrm>
            <a:off x="738800" y="1110075"/>
            <a:ext cx="3180000" cy="3169800"/>
          </a:xfrm>
          <a:prstGeom prst="ellipse">
            <a:avLst/>
          </a:prstGeom>
          <a:noFill/>
          <a:ln>
            <a:noFill/>
          </a:ln>
        </p:spPr>
      </p:pic>
      <p:pic>
        <p:nvPicPr>
          <p:cNvPr id="506" name="Google Shape;506;p33"/>
          <p:cNvPicPr preferRelativeResize="0"/>
          <p:nvPr/>
        </p:nvPicPr>
        <p:blipFill rotWithShape="1">
          <a:blip r:embed="rId4">
            <a:alphaModFix/>
          </a:blip>
          <a:srcRect b="7941" l="12158" r="28243" t="3523"/>
          <a:stretch/>
        </p:blipFill>
        <p:spPr>
          <a:xfrm>
            <a:off x="657800" y="1014850"/>
            <a:ext cx="3342000" cy="3310200"/>
          </a:xfrm>
          <a:prstGeom prst="ellipse">
            <a:avLst/>
          </a:prstGeom>
          <a:noFill/>
          <a:ln>
            <a:noFill/>
          </a:ln>
        </p:spPr>
      </p:pic>
      <p:grpSp>
        <p:nvGrpSpPr>
          <p:cNvPr id="507" name="Google Shape;507;p33"/>
          <p:cNvGrpSpPr/>
          <p:nvPr/>
        </p:nvGrpSpPr>
        <p:grpSpPr>
          <a:xfrm>
            <a:off x="2847361" y="872877"/>
            <a:ext cx="631210" cy="630993"/>
            <a:chOff x="1122400" y="1402350"/>
            <a:chExt cx="654375" cy="654150"/>
          </a:xfrm>
        </p:grpSpPr>
        <p:sp>
          <p:nvSpPr>
            <p:cNvPr id="508" name="Google Shape;508;p33"/>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4"/>
          <p:cNvSpPr txBox="1"/>
          <p:nvPr>
            <p:ph type="title"/>
          </p:nvPr>
        </p:nvSpPr>
        <p:spPr>
          <a:xfrm>
            <a:off x="779675" y="4572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Industry Classifiers</a:t>
            </a:r>
            <a:endParaRPr>
              <a:solidFill>
                <a:schemeClr val="lt1"/>
              </a:solidFill>
            </a:endParaRPr>
          </a:p>
          <a:p>
            <a:pPr indent="0" lvl="0" marL="0" rtl="0" algn="ctr">
              <a:spcBef>
                <a:spcPts val="0"/>
              </a:spcBef>
              <a:spcAft>
                <a:spcPts val="0"/>
              </a:spcAft>
              <a:buNone/>
            </a:pPr>
            <a:r>
              <a:t/>
            </a:r>
            <a:endParaRPr>
              <a:solidFill>
                <a:schemeClr val="lt1"/>
              </a:solidFill>
            </a:endParaRPr>
          </a:p>
        </p:txBody>
      </p:sp>
      <p:grpSp>
        <p:nvGrpSpPr>
          <p:cNvPr id="524" name="Google Shape;524;p34"/>
          <p:cNvGrpSpPr/>
          <p:nvPr/>
        </p:nvGrpSpPr>
        <p:grpSpPr>
          <a:xfrm>
            <a:off x="8029405" y="457192"/>
            <a:ext cx="254094" cy="254072"/>
            <a:chOff x="1122400" y="1402350"/>
            <a:chExt cx="654375" cy="654150"/>
          </a:xfrm>
        </p:grpSpPr>
        <p:sp>
          <p:nvSpPr>
            <p:cNvPr id="525" name="Google Shape;525;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36" name="Google Shape;536;p34"/>
          <p:cNvGraphicFramePr/>
          <p:nvPr/>
        </p:nvGraphicFramePr>
        <p:xfrm>
          <a:off x="1265850" y="1253285"/>
          <a:ext cx="3000000" cy="3000000"/>
        </p:xfrm>
        <a:graphic>
          <a:graphicData uri="http://schemas.openxmlformats.org/drawingml/2006/table">
            <a:tbl>
              <a:tblPr>
                <a:noFill/>
                <a:tableStyleId>{66DD4473-C358-481A-BA51-692988020711}</a:tableStyleId>
              </a:tblPr>
              <a:tblGrid>
                <a:gridCol w="1559700"/>
                <a:gridCol w="1682975"/>
                <a:gridCol w="1665200"/>
                <a:gridCol w="1726275"/>
              </a:tblGrid>
              <a:tr h="490375">
                <a:tc>
                  <a:txBody>
                    <a:bodyPr/>
                    <a:lstStyle/>
                    <a:p>
                      <a:pPr indent="0" lvl="0" marL="0" rtl="0" algn="ctr">
                        <a:spcBef>
                          <a:spcPts val="0"/>
                        </a:spcBef>
                        <a:spcAft>
                          <a:spcPts val="0"/>
                        </a:spcAft>
                        <a:buNone/>
                      </a:pPr>
                      <a:r>
                        <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GIC</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b="1" lang="id" sz="1600">
                          <a:solidFill>
                            <a:srgbClr val="FFFFFF"/>
                          </a:solidFill>
                          <a:latin typeface="Roboto"/>
                          <a:ea typeface="Roboto"/>
                          <a:cs typeface="Roboto"/>
                          <a:sym typeface="Roboto"/>
                        </a:rPr>
                        <a:t>SIC</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b="1" lang="id" sz="1600">
                          <a:solidFill>
                            <a:srgbClr val="FFFFFF"/>
                          </a:solidFill>
                          <a:latin typeface="Roboto"/>
                          <a:ea typeface="Roboto"/>
                          <a:cs typeface="Roboto"/>
                          <a:sym typeface="Roboto"/>
                        </a:rPr>
                        <a:t>NAICS</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r>
              <a:tr h="726100">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Sector</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11</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12700" rtl="0" algn="ctr">
                        <a:spcBef>
                          <a:spcPts val="0"/>
                        </a:spcBef>
                        <a:spcAft>
                          <a:spcPts val="0"/>
                        </a:spcAft>
                        <a:buClr>
                          <a:srgbClr val="000000"/>
                        </a:buClr>
                        <a:buSzPts val="1100"/>
                        <a:buFont typeface="Arial"/>
                        <a:buNone/>
                      </a:pPr>
                      <a:r>
                        <a:rPr b="1" lang="id">
                          <a:solidFill>
                            <a:schemeClr val="dk1"/>
                          </a:solidFill>
                          <a:latin typeface="Roboto"/>
                          <a:ea typeface="Roboto"/>
                          <a:cs typeface="Roboto"/>
                          <a:sym typeface="Roboto"/>
                        </a:rPr>
                        <a:t>64</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latin typeface="Roboto"/>
                          <a:ea typeface="Roboto"/>
                          <a:cs typeface="Roboto"/>
                          <a:sym typeface="Roboto"/>
                        </a:rPr>
                        <a:t>23</a:t>
                      </a:r>
                      <a:endParaRPr b="1">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r h="726100">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Group</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24</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b="1" lang="id">
                          <a:solidFill>
                            <a:schemeClr val="dk1"/>
                          </a:solidFill>
                          <a:latin typeface="Roboto"/>
                          <a:ea typeface="Roboto"/>
                          <a:cs typeface="Roboto"/>
                          <a:sym typeface="Roboto"/>
                        </a:rPr>
                        <a:t>232</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latin typeface="Roboto"/>
                          <a:ea typeface="Roboto"/>
                          <a:cs typeface="Roboto"/>
                          <a:sym typeface="Roboto"/>
                        </a:rPr>
                        <a:t>232</a:t>
                      </a:r>
                      <a:endParaRPr b="1">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r h="726100">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Industry</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69</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12700" rtl="0" algn="ctr">
                        <a:spcBef>
                          <a:spcPts val="0"/>
                        </a:spcBef>
                        <a:spcAft>
                          <a:spcPts val="0"/>
                        </a:spcAft>
                        <a:buClr>
                          <a:srgbClr val="000000"/>
                        </a:buClr>
                        <a:buSzPts val="1100"/>
                        <a:buFont typeface="Arial"/>
                        <a:buNone/>
                      </a:pPr>
                      <a:r>
                        <a:rPr b="1" lang="id">
                          <a:solidFill>
                            <a:schemeClr val="dk1"/>
                          </a:solidFill>
                          <a:latin typeface="Roboto"/>
                          <a:ea typeface="Roboto"/>
                          <a:cs typeface="Roboto"/>
                          <a:sym typeface="Roboto"/>
                        </a:rPr>
                        <a:t>349</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latin typeface="Roboto"/>
                          <a:ea typeface="Roboto"/>
                          <a:cs typeface="Roboto"/>
                          <a:sym typeface="Roboto"/>
                        </a:rPr>
                        <a:t>516</a:t>
                      </a:r>
                      <a:endParaRPr b="1">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r h="726100">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Sub-Industry</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b="1" lang="id">
                          <a:solidFill>
                            <a:schemeClr val="dk1"/>
                          </a:solidFill>
                          <a:latin typeface="Roboto"/>
                          <a:ea typeface="Roboto"/>
                          <a:cs typeface="Roboto"/>
                          <a:sym typeface="Roboto"/>
                        </a:rPr>
                        <a:t>154</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12700" rtl="0" algn="ctr">
                        <a:spcBef>
                          <a:spcPts val="0"/>
                        </a:spcBef>
                        <a:spcAft>
                          <a:spcPts val="0"/>
                        </a:spcAft>
                        <a:buClr>
                          <a:srgbClr val="000000"/>
                        </a:buClr>
                        <a:buSzPts val="1100"/>
                        <a:buFont typeface="Arial"/>
                        <a:buNone/>
                      </a:pPr>
                      <a:r>
                        <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b="1">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r>
            </a:tbl>
          </a:graphicData>
        </a:graphic>
      </p:graphicFrame>
      <p:grpSp>
        <p:nvGrpSpPr>
          <p:cNvPr id="537" name="Google Shape;537;p34"/>
          <p:cNvGrpSpPr/>
          <p:nvPr/>
        </p:nvGrpSpPr>
        <p:grpSpPr>
          <a:xfrm>
            <a:off x="1493337" y="1029903"/>
            <a:ext cx="389288" cy="389154"/>
            <a:chOff x="1122400" y="1402350"/>
            <a:chExt cx="654375" cy="654150"/>
          </a:xfrm>
        </p:grpSpPr>
        <p:sp>
          <p:nvSpPr>
            <p:cNvPr id="538" name="Google Shape;538;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4"/>
          <p:cNvGrpSpPr/>
          <p:nvPr/>
        </p:nvGrpSpPr>
        <p:grpSpPr>
          <a:xfrm>
            <a:off x="7630537" y="4648038"/>
            <a:ext cx="269472" cy="269379"/>
            <a:chOff x="1122400" y="1402350"/>
            <a:chExt cx="654375" cy="654150"/>
          </a:xfrm>
        </p:grpSpPr>
        <p:sp>
          <p:nvSpPr>
            <p:cNvPr id="550" name="Google Shape;550;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34"/>
          <p:cNvGrpSpPr/>
          <p:nvPr/>
        </p:nvGrpSpPr>
        <p:grpSpPr>
          <a:xfrm>
            <a:off x="5849586" y="4182665"/>
            <a:ext cx="631210" cy="630993"/>
            <a:chOff x="1122400" y="1402350"/>
            <a:chExt cx="654375" cy="654150"/>
          </a:xfrm>
        </p:grpSpPr>
        <p:sp>
          <p:nvSpPr>
            <p:cNvPr id="562" name="Google Shape;562;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34"/>
          <p:cNvGrpSpPr/>
          <p:nvPr/>
        </p:nvGrpSpPr>
        <p:grpSpPr>
          <a:xfrm>
            <a:off x="779675" y="4417269"/>
            <a:ext cx="572774" cy="572708"/>
            <a:chOff x="1122400" y="1402350"/>
            <a:chExt cx="654375" cy="654150"/>
          </a:xfrm>
        </p:grpSpPr>
        <p:sp>
          <p:nvSpPr>
            <p:cNvPr id="574" name="Google Shape;574;p34"/>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5"/>
          <p:cNvSpPr txBox="1"/>
          <p:nvPr>
            <p:ph type="title"/>
          </p:nvPr>
        </p:nvSpPr>
        <p:spPr>
          <a:xfrm>
            <a:off x="768750" y="222300"/>
            <a:ext cx="760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Industry Classifiers Adj R^2</a:t>
            </a:r>
            <a:endParaRPr>
              <a:solidFill>
                <a:schemeClr val="lt1"/>
              </a:solidFill>
            </a:endParaRPr>
          </a:p>
          <a:p>
            <a:pPr indent="0" lvl="0" marL="0" rtl="0" algn="ctr">
              <a:spcBef>
                <a:spcPts val="0"/>
              </a:spcBef>
              <a:spcAft>
                <a:spcPts val="0"/>
              </a:spcAft>
              <a:buNone/>
            </a:pPr>
            <a:r>
              <a:t/>
            </a:r>
            <a:endParaRPr>
              <a:solidFill>
                <a:schemeClr val="lt1"/>
              </a:solidFill>
            </a:endParaRPr>
          </a:p>
        </p:txBody>
      </p:sp>
      <p:grpSp>
        <p:nvGrpSpPr>
          <p:cNvPr id="590" name="Google Shape;590;p35"/>
          <p:cNvGrpSpPr/>
          <p:nvPr/>
        </p:nvGrpSpPr>
        <p:grpSpPr>
          <a:xfrm>
            <a:off x="8029405" y="457192"/>
            <a:ext cx="254094" cy="254072"/>
            <a:chOff x="1122400" y="1402350"/>
            <a:chExt cx="654375" cy="654150"/>
          </a:xfrm>
        </p:grpSpPr>
        <p:sp>
          <p:nvSpPr>
            <p:cNvPr id="591" name="Google Shape;591;p3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02" name="Google Shape;602;p35"/>
          <p:cNvGraphicFramePr/>
          <p:nvPr/>
        </p:nvGraphicFramePr>
        <p:xfrm>
          <a:off x="535425" y="977885"/>
          <a:ext cx="3000000" cy="3000000"/>
        </p:xfrm>
        <a:graphic>
          <a:graphicData uri="http://schemas.openxmlformats.org/drawingml/2006/table">
            <a:tbl>
              <a:tblPr>
                <a:noFill/>
                <a:tableStyleId>{66DD4473-C358-481A-BA51-692988020711}</a:tableStyleId>
              </a:tblPr>
              <a:tblGrid>
                <a:gridCol w="1531925"/>
                <a:gridCol w="882575"/>
                <a:gridCol w="1326950"/>
                <a:gridCol w="974575"/>
                <a:gridCol w="1213800"/>
                <a:gridCol w="969700"/>
                <a:gridCol w="1174400"/>
              </a:tblGrid>
              <a:tr h="516150">
                <a:tc rowSpan="2">
                  <a:txBody>
                    <a:bodyPr/>
                    <a:lstStyle/>
                    <a:p>
                      <a:pPr indent="0" lvl="0" marL="0" rtl="0" algn="ctr">
                        <a:spcBef>
                          <a:spcPts val="0"/>
                        </a:spcBef>
                        <a:spcAft>
                          <a:spcPts val="0"/>
                        </a:spcAft>
                        <a:buNone/>
                      </a:pPr>
                      <a:r>
                        <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gridSpan="2">
                  <a:txBody>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GIC</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hMerge="1"/>
                <a:tc gridSpan="2">
                  <a:txBody>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SIC</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hMerge="1"/>
                <a:tc gridSpan="2">
                  <a:txBody>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NAICS</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hMerge="1"/>
              </a:tr>
              <a:tr h="713800">
                <a:tc vMerge="1"/>
                <a:tc>
                  <a:txBody>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Count</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Mean Adj R^2</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Count</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id" sz="1600">
                          <a:solidFill>
                            <a:schemeClr val="lt2"/>
                          </a:solidFill>
                          <a:latin typeface="Roboto"/>
                          <a:ea typeface="Roboto"/>
                          <a:cs typeface="Roboto"/>
                          <a:sym typeface="Roboto"/>
                        </a:rPr>
                        <a:t>Mean Adj R^2</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id" sz="1600">
                          <a:solidFill>
                            <a:srgbClr val="FFFFFF"/>
                          </a:solidFill>
                          <a:latin typeface="Roboto"/>
                          <a:ea typeface="Roboto"/>
                          <a:cs typeface="Roboto"/>
                          <a:sym typeface="Roboto"/>
                        </a:rPr>
                        <a:t>Count</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id" sz="1600">
                          <a:solidFill>
                            <a:schemeClr val="lt2"/>
                          </a:solidFill>
                          <a:latin typeface="Roboto"/>
                          <a:ea typeface="Roboto"/>
                          <a:cs typeface="Roboto"/>
                          <a:sym typeface="Roboto"/>
                        </a:rPr>
                        <a:t>Mean Adj R^2</a:t>
                      </a:r>
                      <a:endParaRPr b="1" sz="1600">
                        <a:solidFill>
                          <a:srgbClr val="FFFFFF"/>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1"/>
                    </a:solidFill>
                  </a:tcPr>
                </a:tc>
              </a:tr>
              <a:tr h="551125">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Sector</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id">
                          <a:solidFill>
                            <a:schemeClr val="dk1"/>
                          </a:solidFill>
                          <a:latin typeface="Roboto"/>
                          <a:ea typeface="Roboto"/>
                          <a:cs typeface="Roboto"/>
                          <a:sym typeface="Roboto"/>
                        </a:rPr>
                        <a:t>11</a:t>
                      </a:r>
                      <a:endParaRPr>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0.103</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12700" rtl="0" algn="ctr">
                        <a:spcBef>
                          <a:spcPts val="0"/>
                        </a:spcBef>
                        <a:spcAft>
                          <a:spcPts val="0"/>
                        </a:spcAft>
                        <a:buClr>
                          <a:srgbClr val="000000"/>
                        </a:buClr>
                        <a:buSzPts val="1100"/>
                        <a:buFont typeface="Arial"/>
                        <a:buNone/>
                      </a:pPr>
                      <a:r>
                        <a:rPr lang="id">
                          <a:solidFill>
                            <a:schemeClr val="dk1"/>
                          </a:solidFill>
                          <a:latin typeface="Roboto"/>
                          <a:ea typeface="Roboto"/>
                          <a:cs typeface="Roboto"/>
                          <a:sym typeface="Roboto"/>
                        </a:rPr>
                        <a:t>64</a:t>
                      </a:r>
                      <a:endParaRPr>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latin typeface="Roboto"/>
                          <a:ea typeface="Roboto"/>
                          <a:cs typeface="Roboto"/>
                          <a:sym typeface="Roboto"/>
                        </a:rPr>
                        <a:t>0.107</a:t>
                      </a:r>
                      <a:endParaRPr b="1">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id">
                          <a:latin typeface="Roboto"/>
                          <a:ea typeface="Roboto"/>
                          <a:cs typeface="Roboto"/>
                          <a:sym typeface="Roboto"/>
                        </a:rPr>
                        <a:t>23</a:t>
                      </a:r>
                      <a:endParaRPr>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latin typeface="Roboto"/>
                          <a:ea typeface="Roboto"/>
                          <a:cs typeface="Roboto"/>
                          <a:sym typeface="Roboto"/>
                        </a:rPr>
                        <a:t>0.073</a:t>
                      </a:r>
                      <a:endParaRPr b="1">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r h="657700">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Group</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id">
                          <a:solidFill>
                            <a:schemeClr val="dk1"/>
                          </a:solidFill>
                          <a:latin typeface="Roboto"/>
                          <a:ea typeface="Roboto"/>
                          <a:cs typeface="Roboto"/>
                          <a:sym typeface="Roboto"/>
                        </a:rPr>
                        <a:t>24</a:t>
                      </a:r>
                      <a:endParaRPr>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0.112</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lang="id">
                          <a:solidFill>
                            <a:schemeClr val="dk1"/>
                          </a:solidFill>
                          <a:latin typeface="Roboto"/>
                          <a:ea typeface="Roboto"/>
                          <a:cs typeface="Roboto"/>
                          <a:sym typeface="Roboto"/>
                        </a:rPr>
                        <a:t>232</a:t>
                      </a:r>
                      <a:endParaRPr>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latin typeface="Roboto"/>
                          <a:ea typeface="Roboto"/>
                          <a:cs typeface="Roboto"/>
                          <a:sym typeface="Roboto"/>
                        </a:rPr>
                        <a:t>0.116</a:t>
                      </a:r>
                      <a:endParaRPr b="1">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id">
                          <a:latin typeface="Roboto"/>
                          <a:ea typeface="Roboto"/>
                          <a:cs typeface="Roboto"/>
                          <a:sym typeface="Roboto"/>
                        </a:rPr>
                        <a:t>232</a:t>
                      </a:r>
                      <a:endParaRPr>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latin typeface="Roboto"/>
                          <a:ea typeface="Roboto"/>
                          <a:cs typeface="Roboto"/>
                          <a:sym typeface="Roboto"/>
                        </a:rPr>
                        <a:t>0.127</a:t>
                      </a:r>
                      <a:endParaRPr b="1">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r h="519150">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Industry</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id">
                          <a:solidFill>
                            <a:schemeClr val="dk1"/>
                          </a:solidFill>
                          <a:latin typeface="Roboto"/>
                          <a:ea typeface="Roboto"/>
                          <a:cs typeface="Roboto"/>
                          <a:sym typeface="Roboto"/>
                        </a:rPr>
                        <a:t>69</a:t>
                      </a:r>
                      <a:endParaRPr>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0.139</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28575">
                      <a:solidFill>
                        <a:schemeClr val="dk1"/>
                      </a:solidFill>
                      <a:prstDash val="dot"/>
                      <a:round/>
                      <a:headEnd len="sm" w="sm" type="none"/>
                      <a:tailEnd len="sm" w="sm" type="none"/>
                    </a:lnB>
                    <a:solidFill>
                      <a:schemeClr val="lt1"/>
                    </a:solidFill>
                  </a:tcPr>
                </a:tc>
                <a:tc>
                  <a:txBody>
                    <a:bodyPr/>
                    <a:lstStyle/>
                    <a:p>
                      <a:pPr indent="0" lvl="0" marL="12700" rtl="0" algn="ctr">
                        <a:spcBef>
                          <a:spcPts val="0"/>
                        </a:spcBef>
                        <a:spcAft>
                          <a:spcPts val="0"/>
                        </a:spcAft>
                        <a:buClr>
                          <a:srgbClr val="000000"/>
                        </a:buClr>
                        <a:buSzPts val="1100"/>
                        <a:buFont typeface="Arial"/>
                        <a:buNone/>
                      </a:pPr>
                      <a:r>
                        <a:rPr lang="id">
                          <a:solidFill>
                            <a:schemeClr val="dk1"/>
                          </a:solidFill>
                          <a:latin typeface="Roboto"/>
                          <a:ea typeface="Roboto"/>
                          <a:cs typeface="Roboto"/>
                          <a:sym typeface="Roboto"/>
                        </a:rPr>
                        <a:t>349</a:t>
                      </a:r>
                      <a:endParaRPr>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latin typeface="Roboto"/>
                          <a:ea typeface="Roboto"/>
                          <a:cs typeface="Roboto"/>
                          <a:sym typeface="Roboto"/>
                        </a:rPr>
                        <a:t>0.126</a:t>
                      </a:r>
                      <a:endParaRPr b="1">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id">
                          <a:latin typeface="Roboto"/>
                          <a:ea typeface="Roboto"/>
                          <a:cs typeface="Roboto"/>
                          <a:sym typeface="Roboto"/>
                        </a:rPr>
                        <a:t>516</a:t>
                      </a:r>
                      <a:endParaRPr>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a:latin typeface="Roboto"/>
                          <a:ea typeface="Roboto"/>
                          <a:cs typeface="Roboto"/>
                          <a:sym typeface="Roboto"/>
                        </a:rPr>
                        <a:t>0.129</a:t>
                      </a:r>
                      <a:endParaRPr b="1">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r>
              <a:tr h="604425">
                <a:tc>
                  <a:txBody>
                    <a:bodyPr/>
                    <a:lstStyle/>
                    <a:p>
                      <a:pPr indent="0" lvl="0" marL="0" rtl="0" algn="ctr">
                        <a:spcBef>
                          <a:spcPts val="0"/>
                        </a:spcBef>
                        <a:spcAft>
                          <a:spcPts val="0"/>
                        </a:spcAft>
                        <a:buNone/>
                      </a:pPr>
                      <a:r>
                        <a:rPr b="1" lang="id">
                          <a:solidFill>
                            <a:schemeClr val="dk1"/>
                          </a:solidFill>
                          <a:latin typeface="Roboto"/>
                          <a:ea typeface="Roboto"/>
                          <a:cs typeface="Roboto"/>
                          <a:sym typeface="Roboto"/>
                        </a:rPr>
                        <a:t>Sub-Industry</a:t>
                      </a:r>
                      <a:endParaRPr b="1">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rgbClr val="000000"/>
                        </a:buClr>
                        <a:buSzPts val="1100"/>
                        <a:buFont typeface="Arial"/>
                        <a:buNone/>
                      </a:pPr>
                      <a:r>
                        <a:rPr lang="id">
                          <a:solidFill>
                            <a:schemeClr val="dk1"/>
                          </a:solidFill>
                          <a:latin typeface="Roboto"/>
                          <a:ea typeface="Roboto"/>
                          <a:cs typeface="Roboto"/>
                          <a:sym typeface="Roboto"/>
                        </a:rPr>
                        <a:t>154</a:t>
                      </a:r>
                      <a:endParaRPr>
                        <a:solidFill>
                          <a:schemeClr val="dk1"/>
                        </a:solidFill>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28575">
                      <a:solidFill>
                        <a:schemeClr val="dk1"/>
                      </a:solidFill>
                      <a:prstDash val="dot"/>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id" sz="2000" u="sng">
                          <a:solidFill>
                            <a:schemeClr val="dk1"/>
                          </a:solidFill>
                          <a:latin typeface="Roboto"/>
                          <a:ea typeface="Roboto"/>
                          <a:cs typeface="Roboto"/>
                          <a:sym typeface="Roboto"/>
                        </a:rPr>
                        <a:t>0.167</a:t>
                      </a:r>
                      <a:endParaRPr b="1" sz="2000" u="sng">
                        <a:solidFill>
                          <a:schemeClr val="dk1"/>
                        </a:solidFill>
                        <a:latin typeface="Roboto"/>
                        <a:ea typeface="Roboto"/>
                        <a:cs typeface="Roboto"/>
                        <a:sym typeface="Roboto"/>
                      </a:endParaRPr>
                    </a:p>
                  </a:txBody>
                  <a:tcPr marT="91425" marB="91425" marR="91425" marL="91425" anchor="ctr">
                    <a:lnL cap="flat" cmpd="sng" w="28575">
                      <a:solidFill>
                        <a:schemeClr val="dk1"/>
                      </a:solidFill>
                      <a:prstDash val="dot"/>
                      <a:round/>
                      <a:headEnd len="sm" w="sm" type="none"/>
                      <a:tailEnd len="sm" w="sm" type="none"/>
                    </a:lnL>
                    <a:lnR cap="flat" cmpd="sng" w="28575">
                      <a:solidFill>
                        <a:schemeClr val="dk1"/>
                      </a:solidFill>
                      <a:prstDash val="dot"/>
                      <a:round/>
                      <a:headEnd len="sm" w="sm" type="none"/>
                      <a:tailEnd len="sm" w="sm" type="none"/>
                    </a:lnR>
                    <a:lnT cap="flat" cmpd="sng" w="28575">
                      <a:solidFill>
                        <a:schemeClr val="dk1"/>
                      </a:solidFill>
                      <a:prstDash val="dot"/>
                      <a:round/>
                      <a:headEnd len="sm" w="sm" type="none"/>
                      <a:tailEnd len="sm" w="sm" type="none"/>
                    </a:lnT>
                    <a:lnB cap="flat" cmpd="sng" w="28575">
                      <a:solidFill>
                        <a:schemeClr val="dk1"/>
                      </a:solidFill>
                      <a:prstDash val="dot"/>
                      <a:round/>
                      <a:headEnd len="sm" w="sm" type="none"/>
                      <a:tailEnd len="sm" w="sm" type="none"/>
                    </a:lnB>
                    <a:solidFill>
                      <a:schemeClr val="lt1"/>
                    </a:solidFill>
                  </a:tcPr>
                </a:tc>
                <a:tc>
                  <a:txBody>
                    <a:bodyPr/>
                    <a:lstStyle/>
                    <a:p>
                      <a:pPr indent="0" lvl="0" marL="12700" rtl="0" algn="ctr">
                        <a:spcBef>
                          <a:spcPts val="0"/>
                        </a:spcBef>
                        <a:spcAft>
                          <a:spcPts val="0"/>
                        </a:spcAft>
                        <a:buClr>
                          <a:srgbClr val="000000"/>
                        </a:buClr>
                        <a:buSzPts val="1100"/>
                        <a:buFont typeface="Arial"/>
                        <a:buNone/>
                      </a:pPr>
                      <a:r>
                        <a:t/>
                      </a:r>
                      <a:endParaRPr>
                        <a:solidFill>
                          <a:schemeClr val="dk1"/>
                        </a:solidFill>
                        <a:latin typeface="Roboto"/>
                        <a:ea typeface="Roboto"/>
                        <a:cs typeface="Roboto"/>
                        <a:sym typeface="Roboto"/>
                      </a:endParaRPr>
                    </a:p>
                  </a:txBody>
                  <a:tcPr marT="91425" marB="91425" marR="91425" marL="91425" anchor="ctr">
                    <a:lnL cap="flat" cmpd="sng" w="28575">
                      <a:solidFill>
                        <a:schemeClr val="dk1"/>
                      </a:solidFill>
                      <a:prstDash val="dot"/>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a:latin typeface="Roboto"/>
                        <a:ea typeface="Roboto"/>
                        <a:cs typeface="Roboto"/>
                        <a:sym typeface="Roboto"/>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r>
            </a:tbl>
          </a:graphicData>
        </a:graphic>
      </p:graphicFrame>
      <p:grpSp>
        <p:nvGrpSpPr>
          <p:cNvPr id="603" name="Google Shape;603;p35"/>
          <p:cNvGrpSpPr/>
          <p:nvPr/>
        </p:nvGrpSpPr>
        <p:grpSpPr>
          <a:xfrm>
            <a:off x="1257887" y="711278"/>
            <a:ext cx="389288" cy="389154"/>
            <a:chOff x="1122400" y="1402350"/>
            <a:chExt cx="654375" cy="654150"/>
          </a:xfrm>
        </p:grpSpPr>
        <p:sp>
          <p:nvSpPr>
            <p:cNvPr id="604" name="Google Shape;604;p3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35"/>
          <p:cNvGrpSpPr/>
          <p:nvPr/>
        </p:nvGrpSpPr>
        <p:grpSpPr>
          <a:xfrm>
            <a:off x="7830612" y="4363463"/>
            <a:ext cx="269472" cy="269379"/>
            <a:chOff x="1122400" y="1402350"/>
            <a:chExt cx="654375" cy="654150"/>
          </a:xfrm>
        </p:grpSpPr>
        <p:sp>
          <p:nvSpPr>
            <p:cNvPr id="616" name="Google Shape;616;p3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35"/>
          <p:cNvGrpSpPr/>
          <p:nvPr/>
        </p:nvGrpSpPr>
        <p:grpSpPr>
          <a:xfrm>
            <a:off x="6281286" y="4388127"/>
            <a:ext cx="631210" cy="630993"/>
            <a:chOff x="1122400" y="1402350"/>
            <a:chExt cx="654375" cy="654150"/>
          </a:xfrm>
        </p:grpSpPr>
        <p:sp>
          <p:nvSpPr>
            <p:cNvPr id="628" name="Google Shape;628;p3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5"/>
          <p:cNvGrpSpPr/>
          <p:nvPr/>
        </p:nvGrpSpPr>
        <p:grpSpPr>
          <a:xfrm>
            <a:off x="327800" y="4385032"/>
            <a:ext cx="572774" cy="572708"/>
            <a:chOff x="1122400" y="1402350"/>
            <a:chExt cx="654375" cy="654150"/>
          </a:xfrm>
        </p:grpSpPr>
        <p:sp>
          <p:nvSpPr>
            <p:cNvPr id="640" name="Google Shape;640;p35"/>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36"/>
          <p:cNvSpPr txBox="1"/>
          <p:nvPr>
            <p:ph type="title"/>
          </p:nvPr>
        </p:nvSpPr>
        <p:spPr>
          <a:xfrm>
            <a:off x="672300" y="222300"/>
            <a:ext cx="8074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chemeClr val="lt1"/>
                </a:solidFill>
              </a:rPr>
              <a:t>GIC Sub Industry Classifiers Early 2020 Returns</a:t>
            </a:r>
            <a:endParaRPr>
              <a:solidFill>
                <a:schemeClr val="lt1"/>
              </a:solidFill>
            </a:endParaRPr>
          </a:p>
          <a:p>
            <a:pPr indent="0" lvl="0" marL="0" rtl="0" algn="ctr">
              <a:spcBef>
                <a:spcPts val="0"/>
              </a:spcBef>
              <a:spcAft>
                <a:spcPts val="0"/>
              </a:spcAft>
              <a:buNone/>
            </a:pPr>
            <a:r>
              <a:t/>
            </a:r>
            <a:endParaRPr>
              <a:solidFill>
                <a:schemeClr val="lt1"/>
              </a:solidFill>
            </a:endParaRPr>
          </a:p>
        </p:txBody>
      </p:sp>
      <p:grpSp>
        <p:nvGrpSpPr>
          <p:cNvPr id="656" name="Google Shape;656;p36"/>
          <p:cNvGrpSpPr/>
          <p:nvPr/>
        </p:nvGrpSpPr>
        <p:grpSpPr>
          <a:xfrm>
            <a:off x="327780" y="4703617"/>
            <a:ext cx="254094" cy="254072"/>
            <a:chOff x="1122400" y="1402350"/>
            <a:chExt cx="654375" cy="654150"/>
          </a:xfrm>
        </p:grpSpPr>
        <p:sp>
          <p:nvSpPr>
            <p:cNvPr id="657" name="Google Shape;657;p36"/>
            <p:cNvSpPr/>
            <p:nvPr/>
          </p:nvSpPr>
          <p:spPr>
            <a:xfrm>
              <a:off x="1310600" y="1402350"/>
              <a:ext cx="277975" cy="31050"/>
            </a:xfrm>
            <a:custGeom>
              <a:rect b="b" l="l" r="r" t="t"/>
              <a:pathLst>
                <a:path extrusionOk="0" h="1242" w="11119">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220625" y="1461950"/>
              <a:ext cx="457925" cy="33975"/>
            </a:xfrm>
            <a:custGeom>
              <a:rect b="b" l="l" r="r" t="t"/>
              <a:pathLst>
                <a:path extrusionOk="0" h="1359" w="18317">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70625" y="1524475"/>
              <a:ext cx="557925" cy="34175"/>
            </a:xfrm>
            <a:custGeom>
              <a:rect b="b" l="l" r="r" t="t"/>
              <a:pathLst>
                <a:path extrusionOk="0" h="1367" w="22317">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0925" y="1587200"/>
              <a:ext cx="617325" cy="34175"/>
            </a:xfrm>
            <a:custGeom>
              <a:rect b="b" l="l" r="r" t="t"/>
              <a:pathLst>
                <a:path extrusionOk="0" h="1367" w="24693">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25750" y="1649925"/>
              <a:ext cx="647675" cy="33975"/>
            </a:xfrm>
            <a:custGeom>
              <a:rect b="b" l="l" r="r" t="t"/>
              <a:pathLst>
                <a:path extrusionOk="0" h="1359" w="25907">
                  <a:moveTo>
                    <a:pt x="260" y="1"/>
                  </a:moveTo>
                  <a:lnTo>
                    <a:pt x="108" y="671"/>
                  </a:lnTo>
                  <a:lnTo>
                    <a:pt x="1" y="1358"/>
                  </a:lnTo>
                  <a:lnTo>
                    <a:pt x="25906" y="1358"/>
                  </a:lnTo>
                  <a:lnTo>
                    <a:pt x="25799" y="671"/>
                  </a:lnTo>
                  <a:lnTo>
                    <a:pt x="25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p:nvPr/>
          </p:nvSpPr>
          <p:spPr>
            <a:xfrm>
              <a:off x="1122400" y="1712450"/>
              <a:ext cx="654375" cy="33950"/>
            </a:xfrm>
            <a:custGeom>
              <a:rect b="b" l="l" r="r" t="t"/>
              <a:pathLst>
                <a:path extrusionOk="0" h="1358" w="26175">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p:nvPr/>
          </p:nvSpPr>
          <p:spPr>
            <a:xfrm>
              <a:off x="1125750" y="1775175"/>
              <a:ext cx="647675" cy="33975"/>
            </a:xfrm>
            <a:custGeom>
              <a:rect b="b" l="l" r="r" t="t"/>
              <a:pathLst>
                <a:path extrusionOk="0" h="1359" w="25907">
                  <a:moveTo>
                    <a:pt x="1" y="1"/>
                  </a:moveTo>
                  <a:lnTo>
                    <a:pt x="108" y="688"/>
                  </a:lnTo>
                  <a:lnTo>
                    <a:pt x="260" y="1358"/>
                  </a:lnTo>
                  <a:lnTo>
                    <a:pt x="25647" y="1358"/>
                  </a:lnTo>
                  <a:lnTo>
                    <a:pt x="25799" y="688"/>
                  </a:lnTo>
                  <a:lnTo>
                    <a:pt x="25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6"/>
            <p:cNvSpPr/>
            <p:nvPr/>
          </p:nvSpPr>
          <p:spPr>
            <a:xfrm>
              <a:off x="1140925" y="1837700"/>
              <a:ext cx="617325" cy="33950"/>
            </a:xfrm>
            <a:custGeom>
              <a:rect b="b" l="l" r="r" t="t"/>
              <a:pathLst>
                <a:path extrusionOk="0" h="1358" w="24693">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70625" y="1900200"/>
              <a:ext cx="557925" cy="34175"/>
            </a:xfrm>
            <a:custGeom>
              <a:rect b="b" l="l" r="r" t="t"/>
              <a:pathLst>
                <a:path extrusionOk="0" h="1367" w="22317">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220625" y="1962925"/>
              <a:ext cx="457925" cy="34200"/>
            </a:xfrm>
            <a:custGeom>
              <a:rect b="b" l="l" r="r" t="t"/>
              <a:pathLst>
                <a:path extrusionOk="0" h="1368" w="18317">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311050" y="2025675"/>
              <a:ext cx="277075" cy="30825"/>
            </a:xfrm>
            <a:custGeom>
              <a:rect b="b" l="l" r="r" t="t"/>
              <a:pathLst>
                <a:path extrusionOk="0" h="1233" w="11083">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68" name="Google Shape;668;p36"/>
          <p:cNvGraphicFramePr/>
          <p:nvPr/>
        </p:nvGraphicFramePr>
        <p:xfrm>
          <a:off x="814088" y="1163700"/>
          <a:ext cx="3000000" cy="3000000"/>
        </p:xfrm>
        <a:graphic>
          <a:graphicData uri="http://schemas.openxmlformats.org/drawingml/2006/table">
            <a:tbl>
              <a:tblPr>
                <a:noFill/>
                <a:tableStyleId>{2DC033C8-4D9D-42CE-B107-47BFFC301BA9}</a:tableStyleId>
              </a:tblPr>
              <a:tblGrid>
                <a:gridCol w="2981625"/>
                <a:gridCol w="895350"/>
                <a:gridCol w="704850"/>
                <a:gridCol w="895350"/>
                <a:gridCol w="819150"/>
                <a:gridCol w="819150"/>
                <a:gridCol w="781050"/>
              </a:tblGrid>
              <a:tr h="257175">
                <a:tc>
                  <a:txBody>
                    <a:bodyPr/>
                    <a:lstStyle/>
                    <a:p>
                      <a:pPr indent="0" lvl="0" marL="0" rtl="0" algn="l">
                        <a:spcBef>
                          <a:spcPts val="0"/>
                        </a:spcBef>
                        <a:spcAft>
                          <a:spcPts val="0"/>
                        </a:spcAft>
                        <a:buNone/>
                      </a:pPr>
                      <a:r>
                        <a:t/>
                      </a:r>
                      <a:endParaRPr b="1"/>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Coef</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Std Err</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P&gt;|t|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[0.025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0.975]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Oil &amp; Gas Drilling</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-0.7784</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0.145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-5.372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-1.063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-0.494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Oil &amp; Gas Exploration &amp; Production</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-0.6594</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0.048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-13.652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-0.754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-0.565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Oil &amp; Gas Equipment &amp; Services</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-0.6312</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0.059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-10.670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-0.747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-0.515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Department Stores</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-0.6250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0.145</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-4.313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-0.909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-0.341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Hotel &amp; Resort REITs</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-0.5776</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0.077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-7.457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-0.729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-0.426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graphicFrame>
        <p:nvGraphicFramePr>
          <p:cNvPr id="669" name="Google Shape;669;p36"/>
          <p:cNvGraphicFramePr/>
          <p:nvPr/>
        </p:nvGraphicFramePr>
        <p:xfrm>
          <a:off x="814100" y="2962950"/>
          <a:ext cx="3000000" cy="3000000"/>
        </p:xfrm>
        <a:graphic>
          <a:graphicData uri="http://schemas.openxmlformats.org/drawingml/2006/table">
            <a:tbl>
              <a:tblPr>
                <a:noFill/>
                <a:tableStyleId>{2DC033C8-4D9D-42CE-B107-47BFFC301BA9}</a:tableStyleId>
              </a:tblPr>
              <a:tblGrid>
                <a:gridCol w="2981600"/>
                <a:gridCol w="895350"/>
                <a:gridCol w="704850"/>
                <a:gridCol w="895350"/>
                <a:gridCol w="819150"/>
                <a:gridCol w="819150"/>
                <a:gridCol w="781050"/>
              </a:tblGrid>
              <a:tr h="257175">
                <a:tc>
                  <a:txBody>
                    <a:bodyPr/>
                    <a:lstStyle/>
                    <a:p>
                      <a:pPr indent="0" lvl="0" marL="0" rtl="0" algn="l">
                        <a:spcBef>
                          <a:spcPts val="0"/>
                        </a:spcBef>
                        <a:spcAft>
                          <a:spcPts val="0"/>
                        </a:spcAft>
                        <a:buNone/>
                      </a:pPr>
                      <a:r>
                        <a:t/>
                      </a:r>
                      <a:endParaRPr b="1"/>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Coef</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Std Err</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P&gt;|t|</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[0.025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id" sz="1150">
                          <a:solidFill>
                            <a:schemeClr val="lt2"/>
                          </a:solidFill>
                          <a:latin typeface="Roboto"/>
                          <a:ea typeface="Roboto"/>
                          <a:cs typeface="Roboto"/>
                          <a:sym typeface="Roboto"/>
                        </a:rPr>
                        <a:t>0.975]</a:t>
                      </a:r>
                      <a:endParaRPr b="1" sz="1150">
                        <a:solidFill>
                          <a:schemeClr val="lt2"/>
                        </a:solidFill>
                        <a:latin typeface="Roboto"/>
                        <a:ea typeface="Roboto"/>
                        <a:cs typeface="Roboto"/>
                        <a:sym typeface="Roboto"/>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Specialized REITs</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-0.1622</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0.053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-3.066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0.002</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-0.266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-0.058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Application Software</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-0.1598</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0.029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-5.458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-0.217</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-0.102</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Packaged Foods &amp; Meats</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-0.1535</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0.050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-3.089</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0.002</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-0.251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-0.056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Biotechnology</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-0.1123</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0.020</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-5.671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0.000</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-0.151</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-0.073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257175">
                <a:tc>
                  <a:txBody>
                    <a:bodyPr/>
                    <a:lstStyle/>
                    <a:p>
                      <a:pPr indent="0" lvl="0" marL="0" rtl="0" algn="ctr">
                        <a:lnSpc>
                          <a:spcPct val="115000"/>
                        </a:lnSpc>
                        <a:spcBef>
                          <a:spcPts val="0"/>
                        </a:spcBef>
                        <a:spcAft>
                          <a:spcPts val="0"/>
                        </a:spcAft>
                        <a:buNone/>
                      </a:pPr>
                      <a:r>
                        <a:rPr b="1" lang="id" sz="1050">
                          <a:solidFill>
                            <a:schemeClr val="dk1"/>
                          </a:solidFill>
                        </a:rPr>
                        <a:t>Health Care Equipment</a:t>
                      </a:r>
                      <a:endParaRPr b="1" sz="1050">
                        <a:solidFill>
                          <a:schemeClr val="dk1"/>
                        </a:solidFill>
                      </a:endParaRPr>
                    </a:p>
                  </a:txBody>
                  <a:tcPr marT="38100" marB="38100" marR="76200" marL="7620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-0.0903</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0.034</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-2.626</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id" sz="1050">
                          <a:solidFill>
                            <a:schemeClr val="dk1"/>
                          </a:solidFill>
                        </a:rPr>
                        <a:t>0.009</a:t>
                      </a:r>
                      <a:endParaRPr b="1"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-0.158</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id" sz="1050">
                          <a:solidFill>
                            <a:schemeClr val="dk1"/>
                          </a:solidFill>
                        </a:rPr>
                        <a:t>-0.023</a:t>
                      </a:r>
                      <a:endParaRPr sz="1050">
                        <a:solidFill>
                          <a:schemeClr val="dk1"/>
                        </a:solidFill>
                      </a:endParaRPr>
                    </a:p>
                  </a:txBody>
                  <a:tcPr marT="38100" marB="38100" marR="76200" marL="762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
        <p:nvSpPr>
          <p:cNvPr id="670" name="Google Shape;670;p36"/>
          <p:cNvSpPr txBox="1"/>
          <p:nvPr>
            <p:ph type="title"/>
          </p:nvPr>
        </p:nvSpPr>
        <p:spPr>
          <a:xfrm rot="-5400000">
            <a:off x="-263100" y="1818000"/>
            <a:ext cx="130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400">
                <a:solidFill>
                  <a:schemeClr val="dk1"/>
                </a:solidFill>
              </a:rPr>
              <a:t>Top</a:t>
            </a:r>
            <a:endParaRPr sz="2400">
              <a:solidFill>
                <a:schemeClr val="dk1"/>
              </a:solidFill>
            </a:endParaRPr>
          </a:p>
        </p:txBody>
      </p:sp>
      <p:sp>
        <p:nvSpPr>
          <p:cNvPr id="671" name="Google Shape;671;p36"/>
          <p:cNvSpPr txBox="1"/>
          <p:nvPr>
            <p:ph type="title"/>
          </p:nvPr>
        </p:nvSpPr>
        <p:spPr>
          <a:xfrm rot="-5400000">
            <a:off x="-197675" y="3464313"/>
            <a:ext cx="130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400">
                <a:solidFill>
                  <a:schemeClr val="dk1"/>
                </a:solidFill>
              </a:rPr>
              <a:t>Bottom</a:t>
            </a:r>
            <a:endParaRPr sz="2400">
              <a:solidFill>
                <a:schemeClr val="dk1"/>
              </a:solidFill>
            </a:endParaRPr>
          </a:p>
        </p:txBody>
      </p:sp>
      <p:sp>
        <p:nvSpPr>
          <p:cNvPr id="672" name="Google Shape;672;p36"/>
          <p:cNvSpPr txBox="1"/>
          <p:nvPr>
            <p:ph type="title"/>
          </p:nvPr>
        </p:nvSpPr>
        <p:spPr>
          <a:xfrm>
            <a:off x="2551500" y="4579800"/>
            <a:ext cx="404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sz="2800">
                <a:solidFill>
                  <a:schemeClr val="dk1"/>
                </a:solidFill>
              </a:rPr>
              <a:t>Adj R^2: </a:t>
            </a:r>
            <a:r>
              <a:rPr lang="id">
                <a:solidFill>
                  <a:schemeClr val="dk1"/>
                </a:solidFill>
              </a:rPr>
              <a:t>0</a:t>
            </a:r>
            <a:r>
              <a:rPr lang="id">
                <a:solidFill>
                  <a:schemeClr val="dk1"/>
                </a:solidFill>
              </a:rPr>
              <a:t>.156</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O2 Emissions in Transport Industry by Slidesgo">
  <a:themeElements>
    <a:clrScheme name="Simple Light">
      <a:dk1>
        <a:srgbClr val="1C1C1C"/>
      </a:dk1>
      <a:lt1>
        <a:srgbClr val="3BC57F"/>
      </a:lt1>
      <a:dk2>
        <a:srgbClr val="E8E8E8"/>
      </a:dk2>
      <a:lt2>
        <a:srgbClr val="FFFFFF"/>
      </a:lt2>
      <a:accent1>
        <a:srgbClr val="40C293"/>
      </a:accent1>
      <a:accent2>
        <a:srgbClr val="3BC47F"/>
      </a:accent2>
      <a:accent3>
        <a:srgbClr val="9E9E9E"/>
      </a:accent3>
      <a:accent4>
        <a:srgbClr val="3BC57F"/>
      </a:accent4>
      <a:accent5>
        <a:srgbClr val="E8E8E8"/>
      </a:accent5>
      <a:accent6>
        <a:srgbClr val="1C1C1C"/>
      </a:accent6>
      <a:hlink>
        <a:srgbClr val="1C1C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